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93" r:id="rId2"/>
    <p:sldId id="295" r:id="rId3"/>
    <p:sldId id="299" r:id="rId4"/>
    <p:sldId id="300" r:id="rId5"/>
    <p:sldId id="306" r:id="rId6"/>
    <p:sldId id="307" r:id="rId7"/>
    <p:sldId id="308" r:id="rId8"/>
    <p:sldId id="336" r:id="rId9"/>
    <p:sldId id="277" r:id="rId10"/>
    <p:sldId id="332" r:id="rId11"/>
    <p:sldId id="262" r:id="rId12"/>
    <p:sldId id="331" r:id="rId13"/>
    <p:sldId id="263" r:id="rId14"/>
    <p:sldId id="264" r:id="rId15"/>
    <p:sldId id="265" r:id="rId16"/>
    <p:sldId id="266" r:id="rId17"/>
    <p:sldId id="267" r:id="rId18"/>
    <p:sldId id="273" r:id="rId19"/>
    <p:sldId id="271" r:id="rId20"/>
    <p:sldId id="268" r:id="rId21"/>
    <p:sldId id="270" r:id="rId22"/>
    <p:sldId id="274" r:id="rId23"/>
    <p:sldId id="275" r:id="rId24"/>
    <p:sldId id="278" r:id="rId25"/>
    <p:sldId id="279" r:id="rId26"/>
    <p:sldId id="280" r:id="rId27"/>
    <p:sldId id="283" r:id="rId28"/>
    <p:sldId id="284" r:id="rId29"/>
    <p:sldId id="285" r:id="rId30"/>
    <p:sldId id="286" r:id="rId31"/>
    <p:sldId id="287" r:id="rId32"/>
    <p:sldId id="288" r:id="rId33"/>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086" y="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a:defRPr sz="1300"/>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6661" tIns="48331" rIns="96661" bIns="48331" rtlCol="0"/>
          <a:lstStyle>
            <a:lvl1pPr algn="r">
              <a:defRPr sz="1300"/>
            </a:lvl1pPr>
          </a:lstStyle>
          <a:p>
            <a:pPr>
              <a:defRPr/>
            </a:pPr>
            <a:fld id="{C6BE1AC2-F04A-4BF1-B4E1-94AEDEA699BF}" type="datetimeFigureOut">
              <a:rPr lang="en-US"/>
              <a:pPr>
                <a:defRPr/>
              </a:pPr>
              <a:t>2/15/2013</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smtClean="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a:defRPr sz="1300"/>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6661" tIns="48331" rIns="96661" bIns="48331" rtlCol="0" anchor="b"/>
          <a:lstStyle>
            <a:lvl1pPr algn="r">
              <a:defRPr sz="1300"/>
            </a:lvl1pPr>
          </a:lstStyle>
          <a:p>
            <a:pPr>
              <a:defRPr/>
            </a:pPr>
            <a:fld id="{3F3C8499-3BE0-499E-8043-E724E94B929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80781FD-4198-457E-A1AA-C048F54D464C}" type="datetimeFigureOut">
              <a:rPr lang="en-US"/>
              <a:pPr>
                <a:defRPr/>
              </a:pPr>
              <a:t>2/15/2013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92E62B-C9BB-432A-AFF0-0C3732A560C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A70BA79-5260-4133-873D-92F7E4FE6469}" type="datetimeFigureOut">
              <a:rPr lang="en-US"/>
              <a:pPr>
                <a:defRPr/>
              </a:pPr>
              <a:t>2/15/2013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613D6DA-3461-4C22-9F56-3DFF3201B84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1CEA302-63C1-47A0-A4CB-BBDB560EA034}" type="datetimeFigureOut">
              <a:rPr lang="en-US"/>
              <a:pPr>
                <a:defRPr/>
              </a:pPr>
              <a:t>2/15/2013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9EACF8-EE40-4182-BB1E-733DE73966C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A6B849C-72D7-4A82-A301-C6C0C8526820}" type="datetimeFigureOut">
              <a:rPr lang="en-US"/>
              <a:pPr>
                <a:defRPr/>
              </a:pPr>
              <a:t>2/15/2013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2A0486-5BA8-4199-B528-FF1B1F0A1CF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E50589B-AF9F-4774-84F2-AC64F93D0DB7}" type="datetimeFigureOut">
              <a:rPr lang="en-US"/>
              <a:pPr>
                <a:defRPr/>
              </a:pPr>
              <a:t>2/15/2013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2DC8EBA-DDAD-4CC8-84BC-678A9653C54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545F2F5-0346-458A-B618-46A852FB42A3}" type="datetimeFigureOut">
              <a:rPr lang="en-US"/>
              <a:pPr>
                <a:defRPr/>
              </a:pPr>
              <a:t>2/15/2013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3014E59-8CFA-47CC-8E28-E18F0AAB39D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148AAD7-0B6D-4B07-BB3D-7AC79153DC74}" type="datetimeFigureOut">
              <a:rPr lang="en-US"/>
              <a:pPr>
                <a:defRPr/>
              </a:pPr>
              <a:t>2/15/2013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123816C-2BA9-4549-B0B2-03DD721B170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DA8E1ED-D0A7-499B-8AA1-3FEEE98EF86C}" type="datetimeFigureOut">
              <a:rPr lang="en-US"/>
              <a:pPr>
                <a:defRPr/>
              </a:pPr>
              <a:t>2/15/2013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112F1BE-0B01-483A-B9A3-EF1B487E47E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67DE8BE-B6A5-4E58-8A7E-3C42B6E15A2B}" type="datetimeFigureOut">
              <a:rPr lang="en-US"/>
              <a:pPr>
                <a:defRPr/>
              </a:pPr>
              <a:t>2/15/2013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4D4CDD6-5C9A-4429-9054-847C47B734B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ABB01E9-3382-4172-9518-07B1C3BB7FB7}" type="datetimeFigureOut">
              <a:rPr lang="en-US"/>
              <a:pPr>
                <a:defRPr/>
              </a:pPr>
              <a:t>2/15/2013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ADD88FD-9862-49E8-A0C7-F85067D1C4E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ED4C8A9-E17A-4D96-A7FA-F07297A8D16C}" type="datetimeFigureOut">
              <a:rPr lang="en-US"/>
              <a:pPr>
                <a:defRPr/>
              </a:pPr>
              <a:t>2/15/2013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E105FA6-ECF5-4162-81A3-5F015A1BC08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4C11614-5062-4ECC-8721-6BCD661FBDFC}" type="datetimeFigureOut">
              <a:rPr lang="en-US"/>
              <a:pPr>
                <a:defRPr/>
              </a:pPr>
              <a:t>2/15/2013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A713BBF-2AB2-4EAB-9E02-8630F32ECE7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US" smtClean="0"/>
              <a:t>Clarifying your Research Topic</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dirty="0" smtClean="0"/>
              <a:t>Week 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What is a Research Question?</a:t>
            </a:r>
          </a:p>
        </p:txBody>
      </p:sp>
      <p:sp>
        <p:nvSpPr>
          <p:cNvPr id="26627" name="Content Placeholder 2"/>
          <p:cNvSpPr>
            <a:spLocks noGrp="1"/>
          </p:cNvSpPr>
          <p:nvPr>
            <p:ph idx="1"/>
          </p:nvPr>
        </p:nvSpPr>
        <p:spPr>
          <a:xfrm>
            <a:off x="457200" y="1600200"/>
            <a:ext cx="8229600" cy="4900613"/>
          </a:xfrm>
        </p:spPr>
        <p:txBody>
          <a:bodyPr/>
          <a:lstStyle/>
          <a:p>
            <a:r>
              <a:rPr lang="en-US" smtClean="0"/>
              <a:t>Research questions designate what researchers want to understand about the research problem that led to their study. </a:t>
            </a:r>
          </a:p>
          <a:p>
            <a:r>
              <a:rPr lang="en-US" smtClean="0"/>
              <a:t>Research questions further specify the stated purpose of the study, which in turn addresses the stated research problem.</a:t>
            </a:r>
          </a:p>
          <a:p>
            <a:pPr>
              <a:buFont typeface="Arial" charset="0"/>
              <a:buNone/>
            </a:pPr>
            <a:endParaRPr lang="en-US" smtClean="0"/>
          </a:p>
          <a:p>
            <a:endParaRPr lang="en-US" smtClean="0"/>
          </a:p>
          <a:p>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28625" y="0"/>
            <a:ext cx="8229600" cy="868363"/>
          </a:xfrm>
        </p:spPr>
        <p:txBody>
          <a:bodyPr/>
          <a:lstStyle/>
          <a:p>
            <a:pPr eaLnBrk="1" hangingPunct="1"/>
            <a:r>
              <a:rPr lang="en-US" smtClean="0"/>
              <a:t>General Tips</a:t>
            </a:r>
          </a:p>
        </p:txBody>
      </p:sp>
      <p:sp>
        <p:nvSpPr>
          <p:cNvPr id="3" name="Content Placeholder 2"/>
          <p:cNvSpPr>
            <a:spLocks noGrp="1"/>
          </p:cNvSpPr>
          <p:nvPr>
            <p:ph idx="1"/>
          </p:nvPr>
        </p:nvSpPr>
        <p:spPr>
          <a:xfrm>
            <a:off x="457200" y="928688"/>
            <a:ext cx="8229600" cy="5929312"/>
          </a:xfrm>
        </p:spPr>
        <p:txBody>
          <a:bodyPr rtlCol="0">
            <a:normAutofit lnSpcReduction="10000"/>
          </a:bodyPr>
          <a:lstStyle/>
          <a:p>
            <a:pPr eaLnBrk="1" fontAlgn="auto" hangingPunct="1">
              <a:spcAft>
                <a:spcPts val="0"/>
              </a:spcAft>
              <a:buFont typeface="Arial" pitchFamily="34" charset="0"/>
              <a:buChar char="•"/>
              <a:defRPr/>
            </a:pPr>
            <a:r>
              <a:rPr lang="en-US" dirty="0" smtClean="0"/>
              <a:t>Make sure it is a clear question</a:t>
            </a:r>
          </a:p>
          <a:p>
            <a:pPr eaLnBrk="1" fontAlgn="auto" hangingPunct="1">
              <a:spcAft>
                <a:spcPts val="0"/>
              </a:spcAft>
              <a:buFont typeface="Arial" pitchFamily="34" charset="0"/>
              <a:buChar char="•"/>
              <a:defRPr/>
            </a:pPr>
            <a:r>
              <a:rPr lang="en-US" dirty="0" smtClean="0"/>
              <a:t>Ideally one wants an </a:t>
            </a:r>
            <a:r>
              <a:rPr lang="en-US" b="1" dirty="0" smtClean="0"/>
              <a:t>open question</a:t>
            </a:r>
            <a:r>
              <a:rPr lang="en-US" dirty="0" smtClean="0"/>
              <a:t>: that is one that does not just end with a yes or no answer</a:t>
            </a:r>
          </a:p>
          <a:p>
            <a:pPr eaLnBrk="1" fontAlgn="auto" hangingPunct="1">
              <a:spcAft>
                <a:spcPts val="0"/>
              </a:spcAft>
              <a:buFont typeface="Arial" pitchFamily="34" charset="0"/>
              <a:buChar char="•"/>
              <a:defRPr/>
            </a:pPr>
            <a:r>
              <a:rPr lang="en-US" b="1" dirty="0" smtClean="0"/>
              <a:t>A question is an expression normally used to request information in the form of an answer</a:t>
            </a:r>
          </a:p>
          <a:p>
            <a:pPr eaLnBrk="1" fontAlgn="auto" hangingPunct="1">
              <a:spcAft>
                <a:spcPts val="0"/>
              </a:spcAft>
              <a:buFont typeface="Arial" pitchFamily="34" charset="0"/>
              <a:buChar char="•"/>
              <a:defRPr/>
            </a:pPr>
            <a:r>
              <a:rPr lang="en-US" dirty="0" smtClean="0"/>
              <a:t> Questions can sometimes be like commands used to elicit a response such as "Would you pass the salt?” looks like a question but in fact is a request or action, not for an answer</a:t>
            </a:r>
          </a:p>
          <a:p>
            <a:pPr eaLnBrk="1" fontAlgn="auto" hangingPunct="1">
              <a:spcAft>
                <a:spcPts val="0"/>
              </a:spcAft>
              <a:buFont typeface="Arial" pitchFamily="34" charset="0"/>
              <a:buChar char="•"/>
              <a:defRPr/>
            </a:pPr>
            <a:r>
              <a:rPr lang="en-US" b="1" dirty="0" smtClean="0"/>
              <a:t>We want questions that elicit an answer </a:t>
            </a:r>
            <a:r>
              <a:rPr lang="en-US" b="1" dirty="0" err="1" smtClean="0"/>
              <a:t>i.e</a:t>
            </a:r>
            <a:r>
              <a:rPr lang="en-US" b="1" dirty="0" smtClean="0"/>
              <a:t> information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Using theory to Refine your RQ</a:t>
            </a:r>
          </a:p>
        </p:txBody>
      </p:sp>
      <p:sp>
        <p:nvSpPr>
          <p:cNvPr id="29699" name="Content Placeholder 2"/>
          <p:cNvSpPr>
            <a:spLocks noGrp="1"/>
          </p:cNvSpPr>
          <p:nvPr>
            <p:ph idx="1"/>
          </p:nvPr>
        </p:nvSpPr>
        <p:spPr/>
        <p:txBody>
          <a:bodyPr/>
          <a:lstStyle/>
          <a:p>
            <a:r>
              <a:rPr lang="en-US" dirty="0" smtClean="0"/>
              <a:t>Having developed the initial research question, the researcher’s task is then to find out </a:t>
            </a:r>
            <a:r>
              <a:rPr lang="en-US" b="1" dirty="0" smtClean="0"/>
              <a:t>what the literature indicates </a:t>
            </a:r>
            <a:r>
              <a:rPr lang="en-US" dirty="0" smtClean="0"/>
              <a:t>on the first formulation of the question. </a:t>
            </a:r>
          </a:p>
          <a:p>
            <a:r>
              <a:rPr lang="en-US" dirty="0" smtClean="0"/>
              <a:t>The most efficient way to do this is to find </a:t>
            </a:r>
            <a:r>
              <a:rPr lang="en-US" b="1" dirty="0" smtClean="0"/>
              <a:t>five or six major papers (sources) on the topic </a:t>
            </a:r>
            <a:r>
              <a:rPr lang="en-US" dirty="0" smtClean="0"/>
              <a:t>that are recent. </a:t>
            </a:r>
          </a:p>
          <a:p>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smtClean="0"/>
              <a:t>Basic Research Questions Form</a:t>
            </a:r>
          </a:p>
        </p:txBody>
      </p:sp>
      <p:sp>
        <p:nvSpPr>
          <p:cNvPr id="30723" name="Content Placeholder 2"/>
          <p:cNvSpPr>
            <a:spLocks noGrp="1"/>
          </p:cNvSpPr>
          <p:nvPr>
            <p:ph idx="1"/>
          </p:nvPr>
        </p:nvSpPr>
        <p:spPr>
          <a:xfrm>
            <a:off x="457200" y="1357313"/>
            <a:ext cx="8229600" cy="5214937"/>
          </a:xfrm>
        </p:spPr>
        <p:txBody>
          <a:bodyPr/>
          <a:lstStyle/>
          <a:p>
            <a:pPr eaLnBrk="1" hangingPunct="1"/>
            <a:r>
              <a:rPr lang="en-US" smtClean="0"/>
              <a:t>When attempting to construct a question, think about what sort of answer is expected</a:t>
            </a:r>
          </a:p>
          <a:p>
            <a:pPr eaLnBrk="1" hangingPunct="1"/>
            <a:r>
              <a:rPr lang="en-US" smtClean="0"/>
              <a:t>Also think about the purpose or type of research</a:t>
            </a:r>
          </a:p>
          <a:p>
            <a:pPr eaLnBrk="1" hangingPunct="1"/>
            <a:r>
              <a:rPr lang="en-US" smtClean="0"/>
              <a:t>There are four kinds of answers that can be elicited: </a:t>
            </a:r>
          </a:p>
          <a:p>
            <a:pPr lvl="1" eaLnBrk="1" hangingPunct="1"/>
            <a:r>
              <a:rPr lang="en-US" smtClean="0"/>
              <a:t>Bi-Polar answers</a:t>
            </a:r>
          </a:p>
          <a:p>
            <a:pPr lvl="1" eaLnBrk="1" hangingPunct="1"/>
            <a:r>
              <a:rPr lang="en-US" smtClean="0"/>
              <a:t>Explanatory answers</a:t>
            </a:r>
          </a:p>
          <a:p>
            <a:pPr lvl="1" eaLnBrk="1" hangingPunct="1"/>
            <a:r>
              <a:rPr lang="en-US" smtClean="0"/>
              <a:t>Descriptive answers</a:t>
            </a:r>
          </a:p>
          <a:p>
            <a:pPr lvl="1" eaLnBrk="1" hangingPunct="1"/>
            <a:r>
              <a:rPr lang="en-US" smtClean="0"/>
              <a:t>Exploratory answers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500063" y="0"/>
            <a:ext cx="8229600" cy="928688"/>
          </a:xfrm>
        </p:spPr>
        <p:txBody>
          <a:bodyPr/>
          <a:lstStyle/>
          <a:p>
            <a:pPr eaLnBrk="1" hangingPunct="1"/>
            <a:r>
              <a:rPr lang="en-US" smtClean="0"/>
              <a:t>Bi-Polar Answers</a:t>
            </a:r>
          </a:p>
        </p:txBody>
      </p:sp>
      <p:sp>
        <p:nvSpPr>
          <p:cNvPr id="3" name="Content Placeholder 2"/>
          <p:cNvSpPr>
            <a:spLocks noGrp="1"/>
          </p:cNvSpPr>
          <p:nvPr>
            <p:ph idx="1"/>
          </p:nvPr>
        </p:nvSpPr>
        <p:spPr>
          <a:xfrm>
            <a:off x="457200" y="785813"/>
            <a:ext cx="8229600" cy="6072187"/>
          </a:xfrm>
        </p:spPr>
        <p:txBody>
          <a:bodyPr rtlCol="0">
            <a:normAutofit fontScale="92500" lnSpcReduction="20000"/>
          </a:bodyPr>
          <a:lstStyle/>
          <a:p>
            <a:pPr eaLnBrk="1" fontAlgn="auto" hangingPunct="1">
              <a:spcAft>
                <a:spcPts val="0"/>
              </a:spcAft>
              <a:buFont typeface="Arial" pitchFamily="34" charset="0"/>
              <a:buChar char="•"/>
              <a:defRPr/>
            </a:pPr>
            <a:r>
              <a:rPr lang="en-US" dirty="0" smtClean="0"/>
              <a:t>Essentially questions that imply a limited range of possible answers.</a:t>
            </a:r>
          </a:p>
          <a:p>
            <a:pPr eaLnBrk="1" fontAlgn="auto" hangingPunct="1">
              <a:spcAft>
                <a:spcPts val="0"/>
              </a:spcAft>
              <a:buFont typeface="Arial" pitchFamily="34" charset="0"/>
              <a:buChar char="•"/>
              <a:defRPr/>
            </a:pPr>
            <a:r>
              <a:rPr lang="en-US" dirty="0" smtClean="0"/>
              <a:t>Typically, a bi-polar question starts with </a:t>
            </a:r>
            <a:r>
              <a:rPr lang="en-US" b="1" dirty="0" smtClean="0"/>
              <a:t>interrogative words </a:t>
            </a:r>
            <a:r>
              <a:rPr lang="en-US" dirty="0" smtClean="0"/>
              <a:t>such as WHAT, IS, CAN or DOES</a:t>
            </a:r>
          </a:p>
          <a:p>
            <a:pPr lvl="1" eaLnBrk="1" fontAlgn="auto" hangingPunct="1">
              <a:spcAft>
                <a:spcPts val="0"/>
              </a:spcAft>
              <a:buFont typeface="Arial" pitchFamily="34" charset="0"/>
              <a:buChar char="–"/>
              <a:defRPr/>
            </a:pPr>
            <a:r>
              <a:rPr lang="en-US" dirty="0" smtClean="0"/>
              <a:t>Is it possible to sharpen this pencil? (Y/N)</a:t>
            </a:r>
          </a:p>
          <a:p>
            <a:pPr lvl="1" eaLnBrk="1" fontAlgn="auto" hangingPunct="1">
              <a:spcAft>
                <a:spcPts val="0"/>
              </a:spcAft>
              <a:buFont typeface="Arial" pitchFamily="34" charset="0"/>
              <a:buChar char="–"/>
              <a:defRPr/>
            </a:pPr>
            <a:r>
              <a:rPr lang="en-US" dirty="0" smtClean="0"/>
              <a:t>Does it make sense to allow children to sharpen pencils (Y/N)</a:t>
            </a:r>
          </a:p>
          <a:p>
            <a:pPr eaLnBrk="1" fontAlgn="auto" hangingPunct="1">
              <a:spcAft>
                <a:spcPts val="0"/>
              </a:spcAft>
              <a:buFont typeface="Arial" pitchFamily="34" charset="0"/>
              <a:buChar char="•"/>
              <a:defRPr/>
            </a:pPr>
            <a:r>
              <a:rPr lang="en-US" dirty="0" smtClean="0"/>
              <a:t>Bi-polar questions can of course be useful but more often than not they have no great utility and the answer is obviously yes or no</a:t>
            </a:r>
          </a:p>
          <a:p>
            <a:pPr eaLnBrk="1" fontAlgn="auto" hangingPunct="1">
              <a:spcAft>
                <a:spcPts val="0"/>
              </a:spcAft>
              <a:buFont typeface="Arial" pitchFamily="34" charset="0"/>
              <a:buChar char="•"/>
              <a:defRPr/>
            </a:pPr>
            <a:r>
              <a:rPr lang="en-US" b="1" dirty="0" smtClean="0"/>
              <a:t>Don’t use this type of question, as it will be obvious that you did not think about the info you want to elicit from your research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274638"/>
            <a:ext cx="8229600" cy="796925"/>
          </a:xfrm>
        </p:spPr>
        <p:txBody>
          <a:bodyPr/>
          <a:lstStyle/>
          <a:p>
            <a:pPr eaLnBrk="1" hangingPunct="1"/>
            <a:r>
              <a:rPr lang="en-US" smtClean="0"/>
              <a:t>Explanatory Answers</a:t>
            </a:r>
          </a:p>
        </p:txBody>
      </p:sp>
      <p:sp>
        <p:nvSpPr>
          <p:cNvPr id="32771" name="Content Placeholder 2"/>
          <p:cNvSpPr>
            <a:spLocks noGrp="1"/>
          </p:cNvSpPr>
          <p:nvPr>
            <p:ph idx="1"/>
          </p:nvPr>
        </p:nvSpPr>
        <p:spPr>
          <a:xfrm>
            <a:off x="457200" y="1214438"/>
            <a:ext cx="8229600" cy="5643562"/>
          </a:xfrm>
        </p:spPr>
        <p:txBody>
          <a:bodyPr/>
          <a:lstStyle/>
          <a:p>
            <a:pPr eaLnBrk="1" hangingPunct="1"/>
            <a:r>
              <a:rPr lang="en-US" smtClean="0"/>
              <a:t>In this type the expected answer is an explanation and it is often in the form of a procedure or process</a:t>
            </a:r>
          </a:p>
          <a:p>
            <a:pPr eaLnBrk="1" hangingPunct="1"/>
            <a:r>
              <a:rPr lang="en-US" smtClean="0"/>
              <a:t> Typically, explanatory questions that start with ‘HOW’ or ‘WHY’</a:t>
            </a:r>
          </a:p>
          <a:p>
            <a:pPr lvl="1" eaLnBrk="1" hangingPunct="1"/>
            <a:r>
              <a:rPr lang="en-US" smtClean="0"/>
              <a:t>How can a pencil be sharpened safely by young children? (a procedure)</a:t>
            </a:r>
          </a:p>
          <a:p>
            <a:pPr lvl="1" eaLnBrk="1" hangingPunct="1">
              <a:buFont typeface="Arial" charset="0"/>
              <a:buNone/>
            </a:pPr>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smtClean="0"/>
              <a:t>Descriptive Answers</a:t>
            </a:r>
          </a:p>
        </p:txBody>
      </p:sp>
      <p:sp>
        <p:nvSpPr>
          <p:cNvPr id="33795" name="Content Placeholder 2"/>
          <p:cNvSpPr>
            <a:spLocks noGrp="1"/>
          </p:cNvSpPr>
          <p:nvPr>
            <p:ph idx="1"/>
          </p:nvPr>
        </p:nvSpPr>
        <p:spPr/>
        <p:txBody>
          <a:bodyPr/>
          <a:lstStyle/>
          <a:p>
            <a:pPr eaLnBrk="1" hangingPunct="1"/>
            <a:r>
              <a:rPr lang="en-US" smtClean="0"/>
              <a:t>Here the expected form of answer is a description most often in the form of an evaluation</a:t>
            </a:r>
          </a:p>
          <a:p>
            <a:pPr eaLnBrk="1" hangingPunct="1"/>
            <a:r>
              <a:rPr lang="en-US" smtClean="0"/>
              <a:t>Typically, these questions start with WHAT or WHY</a:t>
            </a:r>
          </a:p>
          <a:p>
            <a:pPr lvl="1" eaLnBrk="1" hangingPunct="1"/>
            <a:r>
              <a:rPr lang="en-US" smtClean="0"/>
              <a:t>What is the purpose of HB0 pencils? (simple explanation)</a:t>
            </a:r>
          </a:p>
          <a:p>
            <a:pPr lvl="1" eaLnBrk="1" hangingPunct="1"/>
            <a:r>
              <a:rPr lang="en-US" smtClean="0"/>
              <a:t>Why are HB0 pencils difficult to sharpen? (an evaluation)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smtClean="0"/>
              <a:t>Exploratory Answers</a:t>
            </a:r>
          </a:p>
        </p:txBody>
      </p:sp>
      <p:sp>
        <p:nvSpPr>
          <p:cNvPr id="34819" name="Content Placeholder 2"/>
          <p:cNvSpPr>
            <a:spLocks noGrp="1"/>
          </p:cNvSpPr>
          <p:nvPr>
            <p:ph idx="1"/>
          </p:nvPr>
        </p:nvSpPr>
        <p:spPr/>
        <p:txBody>
          <a:bodyPr/>
          <a:lstStyle/>
          <a:p>
            <a:pPr eaLnBrk="1" hangingPunct="1"/>
            <a:r>
              <a:rPr lang="en-US" smtClean="0"/>
              <a:t>Where the expected form of answer implies an answer as an exploration of something</a:t>
            </a:r>
          </a:p>
          <a:p>
            <a:pPr eaLnBrk="1" hangingPunct="1"/>
            <a:r>
              <a:rPr lang="en-US" smtClean="0"/>
              <a:t>Typically, exploratory questions start with HOW or WHY</a:t>
            </a:r>
          </a:p>
          <a:p>
            <a:pPr lvl="1" eaLnBrk="1" hangingPunct="1"/>
            <a:r>
              <a:rPr lang="en-US" smtClean="0"/>
              <a:t>How should we use HB1 pencils to get the best drawing? (often an exploration is needed here leading to an explanation)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smtClean="0"/>
              <a:t>Essentially……</a:t>
            </a:r>
          </a:p>
        </p:txBody>
      </p:sp>
      <p:sp>
        <p:nvSpPr>
          <p:cNvPr id="35843" name="Content Placeholder 2"/>
          <p:cNvSpPr>
            <a:spLocks noGrp="1"/>
          </p:cNvSpPr>
          <p:nvPr>
            <p:ph idx="1"/>
          </p:nvPr>
        </p:nvSpPr>
        <p:spPr/>
        <p:txBody>
          <a:bodyPr/>
          <a:lstStyle/>
          <a:p>
            <a:pPr eaLnBrk="1" hangingPunct="1"/>
            <a:r>
              <a:rPr lang="en-GB" smtClean="0"/>
              <a:t>In your project you are looking for </a:t>
            </a:r>
            <a:r>
              <a:rPr lang="en-GB" b="1" smtClean="0"/>
              <a:t>one significant Research question</a:t>
            </a:r>
            <a:r>
              <a:rPr lang="en-GB" smtClean="0"/>
              <a:t> and one significant answer</a:t>
            </a:r>
          </a:p>
          <a:p>
            <a:pPr eaLnBrk="1" hangingPunct="1">
              <a:buFont typeface="Arial" charset="0"/>
              <a:buNone/>
            </a:pPr>
            <a:endParaRPr lang="en-GB" smtClean="0"/>
          </a:p>
          <a:p>
            <a:pPr eaLnBrk="1" hangingPunct="1"/>
            <a:r>
              <a:rPr lang="en-GB" b="1" smtClean="0"/>
              <a:t>In practice one should express the answer to their research question in the Research Aim</a:t>
            </a:r>
            <a:endParaRPr lang="en-US" b="1"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87"/>
          </a:xfrm>
        </p:spPr>
        <p:txBody>
          <a:bodyPr rtlCol="0">
            <a:normAutofit fontScale="90000"/>
          </a:bodyPr>
          <a:lstStyle/>
          <a:p>
            <a:pPr eaLnBrk="1" fontAlgn="auto" hangingPunct="1">
              <a:spcAft>
                <a:spcPts val="0"/>
              </a:spcAft>
              <a:defRPr/>
            </a:pPr>
            <a:r>
              <a:rPr lang="en-US" dirty="0" smtClean="0"/>
              <a:t>An Example</a:t>
            </a:r>
          </a:p>
        </p:txBody>
      </p:sp>
      <p:sp>
        <p:nvSpPr>
          <p:cNvPr id="3" name="Content Placeholder 2"/>
          <p:cNvSpPr>
            <a:spLocks noGrp="1"/>
          </p:cNvSpPr>
          <p:nvPr>
            <p:ph idx="1"/>
          </p:nvPr>
        </p:nvSpPr>
        <p:spPr>
          <a:xfrm>
            <a:off x="457200" y="1000125"/>
            <a:ext cx="8229600" cy="5857875"/>
          </a:xfrm>
        </p:spPr>
        <p:txBody>
          <a:bodyPr rtlCol="0">
            <a:normAutofit fontScale="92500" lnSpcReduction="20000"/>
          </a:bodyPr>
          <a:lstStyle/>
          <a:p>
            <a:pPr eaLnBrk="1" fontAlgn="auto" hangingPunct="1">
              <a:spcAft>
                <a:spcPts val="0"/>
              </a:spcAft>
              <a:buFont typeface="Arial" pitchFamily="34" charset="0"/>
              <a:buChar char="•"/>
              <a:defRPr/>
            </a:pPr>
            <a:r>
              <a:rPr lang="en-GB" dirty="0" smtClean="0"/>
              <a:t>Question:  Are you enjoying the course?</a:t>
            </a:r>
          </a:p>
          <a:p>
            <a:pPr lvl="1" eaLnBrk="1" fontAlgn="auto" hangingPunct="1">
              <a:spcAft>
                <a:spcPts val="0"/>
              </a:spcAft>
              <a:buFont typeface="Arial" pitchFamily="34" charset="0"/>
              <a:buChar char="–"/>
              <a:defRPr/>
            </a:pPr>
            <a:r>
              <a:rPr lang="en-GB" dirty="0" smtClean="0"/>
              <a:t>Form of the answer will be just Yes/No</a:t>
            </a:r>
          </a:p>
          <a:p>
            <a:pPr eaLnBrk="1" fontAlgn="auto" hangingPunct="1">
              <a:spcAft>
                <a:spcPts val="0"/>
              </a:spcAft>
              <a:buFont typeface="Arial" pitchFamily="34" charset="0"/>
              <a:buChar char="•"/>
              <a:defRPr/>
            </a:pPr>
            <a:r>
              <a:rPr lang="en-GB" dirty="0" smtClean="0"/>
              <a:t>Whereas: What is it about the course that you like most? </a:t>
            </a:r>
          </a:p>
          <a:p>
            <a:pPr lvl="1" eaLnBrk="1" fontAlgn="auto" hangingPunct="1">
              <a:spcAft>
                <a:spcPts val="0"/>
              </a:spcAft>
              <a:buFont typeface="Arial" pitchFamily="34" charset="0"/>
              <a:buChar char="–"/>
              <a:defRPr/>
            </a:pPr>
            <a:r>
              <a:rPr lang="en-GB" dirty="0" smtClean="0"/>
              <a:t>Then the form of the answer would be a </a:t>
            </a:r>
          </a:p>
          <a:p>
            <a:pPr lvl="2" eaLnBrk="1" fontAlgn="auto" hangingPunct="1">
              <a:spcAft>
                <a:spcPts val="0"/>
              </a:spcAft>
              <a:buFont typeface="Arial" pitchFamily="34" charset="0"/>
              <a:buChar char="•"/>
              <a:defRPr/>
            </a:pPr>
            <a:r>
              <a:rPr lang="en-GB" dirty="0" smtClean="0"/>
              <a:t>topic or </a:t>
            </a:r>
          </a:p>
          <a:p>
            <a:pPr lvl="2" eaLnBrk="1" fontAlgn="auto" hangingPunct="1">
              <a:spcAft>
                <a:spcPts val="0"/>
              </a:spcAft>
              <a:buFont typeface="Arial" pitchFamily="34" charset="0"/>
              <a:buChar char="•"/>
              <a:defRPr/>
            </a:pPr>
            <a:r>
              <a:rPr lang="en-GB" dirty="0" smtClean="0"/>
              <a:t>workshop session or </a:t>
            </a:r>
          </a:p>
          <a:p>
            <a:pPr lvl="2" eaLnBrk="1" fontAlgn="auto" hangingPunct="1">
              <a:spcAft>
                <a:spcPts val="0"/>
              </a:spcAft>
              <a:buFont typeface="Arial" pitchFamily="34" charset="0"/>
              <a:buChar char="•"/>
              <a:defRPr/>
            </a:pPr>
            <a:r>
              <a:rPr lang="en-GB" dirty="0" smtClean="0"/>
              <a:t>the project research itself</a:t>
            </a:r>
            <a:endParaRPr lang="en-US" dirty="0" smtClean="0"/>
          </a:p>
          <a:p>
            <a:pPr eaLnBrk="1" fontAlgn="auto" hangingPunct="1">
              <a:spcAft>
                <a:spcPts val="0"/>
              </a:spcAft>
              <a:buFont typeface="Arial" pitchFamily="34" charset="0"/>
              <a:buChar char="•"/>
              <a:defRPr/>
            </a:pPr>
            <a:r>
              <a:rPr lang="en-US" dirty="0" smtClean="0"/>
              <a:t>Alternatively: How can workshop sessions be used to enhance the learning experience of students?</a:t>
            </a:r>
          </a:p>
          <a:p>
            <a:pPr lvl="1" eaLnBrk="1" fontAlgn="auto" hangingPunct="1">
              <a:spcAft>
                <a:spcPts val="0"/>
              </a:spcAft>
              <a:buFont typeface="Arial" pitchFamily="34" charset="0"/>
              <a:buChar char="–"/>
              <a:defRPr/>
            </a:pPr>
            <a:r>
              <a:rPr lang="en-US" dirty="0" smtClean="0"/>
              <a:t>The form of answer would possibly be a workshop session protocol or a guide/framework for conducting workshops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mtClean="0"/>
              <a:t>This Week</a:t>
            </a:r>
          </a:p>
        </p:txBody>
      </p:sp>
      <p:sp>
        <p:nvSpPr>
          <p:cNvPr id="4099" name="Content Placeholder 2"/>
          <p:cNvSpPr>
            <a:spLocks noGrp="1"/>
          </p:cNvSpPr>
          <p:nvPr>
            <p:ph idx="1"/>
          </p:nvPr>
        </p:nvSpPr>
        <p:spPr/>
        <p:txBody>
          <a:bodyPr/>
          <a:lstStyle/>
          <a:p>
            <a:pPr eaLnBrk="1" hangingPunct="1"/>
            <a:r>
              <a:rPr lang="en-US" dirty="0" smtClean="0"/>
              <a:t>What is Expected at this level</a:t>
            </a:r>
          </a:p>
          <a:p>
            <a:pPr eaLnBrk="1" hangingPunct="1"/>
            <a:r>
              <a:rPr lang="en-US" smtClean="0"/>
              <a:t>Project </a:t>
            </a:r>
            <a:r>
              <a:rPr lang="en-US" dirty="0" smtClean="0"/>
              <a:t>Title</a:t>
            </a:r>
          </a:p>
          <a:p>
            <a:pPr eaLnBrk="1" hangingPunct="1"/>
            <a:r>
              <a:rPr lang="en-US" dirty="0" smtClean="0"/>
              <a:t>Formulating a Research Question</a:t>
            </a:r>
          </a:p>
          <a:p>
            <a:pPr eaLnBrk="1" hangingPunct="1"/>
            <a:r>
              <a:rPr lang="en-US" dirty="0" smtClean="0"/>
              <a:t>Defining your Research Aim</a:t>
            </a:r>
          </a:p>
          <a:p>
            <a:pPr eaLnBrk="1" hangingPunct="1"/>
            <a:r>
              <a:rPr lang="en-US" dirty="0" smtClean="0"/>
              <a:t>Specifying Research Objectives</a:t>
            </a:r>
          </a:p>
          <a:p>
            <a:pPr eaLnBrk="1" hangingPunct="1"/>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US" smtClean="0"/>
              <a:t>Make Sure…..</a:t>
            </a:r>
          </a:p>
        </p:txBody>
      </p:sp>
      <p:sp>
        <p:nvSpPr>
          <p:cNvPr id="38915" name="Content Placeholder 2"/>
          <p:cNvSpPr>
            <a:spLocks noGrp="1"/>
          </p:cNvSpPr>
          <p:nvPr>
            <p:ph idx="1"/>
          </p:nvPr>
        </p:nvSpPr>
        <p:spPr/>
        <p:txBody>
          <a:bodyPr/>
          <a:lstStyle/>
          <a:p>
            <a:pPr eaLnBrk="1" hangingPunct="1"/>
            <a:r>
              <a:rPr lang="en-US" dirty="0" smtClean="0"/>
              <a:t>That whatever form the answer will take you can actually construct it and </a:t>
            </a:r>
          </a:p>
          <a:p>
            <a:pPr eaLnBrk="1" hangingPunct="1"/>
            <a:r>
              <a:rPr lang="en-US" dirty="0" smtClean="0"/>
              <a:t>When it is constructed as part of your research it is in fact </a:t>
            </a:r>
            <a:r>
              <a:rPr lang="en-US" b="1" dirty="0" smtClean="0"/>
              <a:t>useful </a:t>
            </a:r>
            <a:r>
              <a:rPr lang="en-US" b="1" dirty="0" smtClean="0"/>
              <a:t>in </a:t>
            </a:r>
            <a:r>
              <a:rPr lang="en-US" b="1" dirty="0" smtClean="0"/>
              <a:t>some way</a:t>
            </a:r>
          </a:p>
          <a:p>
            <a:pPr eaLnBrk="1" hangingPunct="1"/>
            <a:r>
              <a:rPr lang="en-US" dirty="0" smtClean="0"/>
              <a:t>That is, it is </a:t>
            </a:r>
            <a:r>
              <a:rPr lang="en-US" b="1" dirty="0" smtClean="0"/>
              <a:t>actionable</a:t>
            </a:r>
          </a:p>
          <a:p>
            <a:pPr eaLnBrk="1" hangingPunct="1"/>
            <a:r>
              <a:rPr lang="en-US" dirty="0" smtClean="0"/>
              <a:t>This will determine the success of your research</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smtClean="0"/>
              <a:t>Testing your Research Question</a:t>
            </a:r>
          </a:p>
        </p:txBody>
      </p:sp>
      <p:sp>
        <p:nvSpPr>
          <p:cNvPr id="3" name="Content Placeholder 2"/>
          <p:cNvSpPr>
            <a:spLocks noGrp="1"/>
          </p:cNvSpPr>
          <p:nvPr>
            <p:ph idx="1"/>
          </p:nvPr>
        </p:nvSpPr>
        <p:spPr>
          <a:xfrm>
            <a:off x="457200" y="1214438"/>
            <a:ext cx="8229600" cy="5643562"/>
          </a:xfrm>
        </p:spPr>
        <p:txBody>
          <a:bodyPr rtlCol="0">
            <a:normAutofit fontScale="85000" lnSpcReduction="10000"/>
          </a:bodyPr>
          <a:lstStyle/>
          <a:p>
            <a:pPr eaLnBrk="1" fontAlgn="auto" hangingPunct="1">
              <a:spcAft>
                <a:spcPts val="0"/>
              </a:spcAft>
              <a:buFont typeface="Arial" pitchFamily="34" charset="0"/>
              <a:buChar char="•"/>
              <a:defRPr/>
            </a:pPr>
            <a:r>
              <a:rPr lang="en-GB" b="1" dirty="0" smtClean="0"/>
              <a:t>Paraphrase</a:t>
            </a:r>
            <a:r>
              <a:rPr lang="en-GB" dirty="0" smtClean="0"/>
              <a:t> – if it’s a good question you will be able to ask it in several different ways.</a:t>
            </a:r>
            <a:endParaRPr lang="en-US" dirty="0" smtClean="0"/>
          </a:p>
          <a:p>
            <a:pPr eaLnBrk="1" fontAlgn="auto" hangingPunct="1">
              <a:spcAft>
                <a:spcPts val="0"/>
              </a:spcAft>
              <a:buFont typeface="Arial" pitchFamily="34" charset="0"/>
              <a:buChar char="•"/>
              <a:defRPr/>
            </a:pPr>
            <a:r>
              <a:rPr lang="en-GB" dirty="0" smtClean="0"/>
              <a:t> </a:t>
            </a:r>
            <a:r>
              <a:rPr lang="en-GB" b="1" dirty="0" smtClean="0"/>
              <a:t>Bi-polar</a:t>
            </a:r>
            <a:r>
              <a:rPr lang="en-GB" dirty="0" smtClean="0"/>
              <a:t> – this means that the question has a fixed and limited range of answers such as “Y/N”, “bad, good, excellent” and so on. </a:t>
            </a:r>
            <a:r>
              <a:rPr lang="en-GB" i="1" u="sng" dirty="0" smtClean="0"/>
              <a:t>Avoid this feature</a:t>
            </a:r>
            <a:endParaRPr lang="en-US" i="1" u="sng" dirty="0" smtClean="0"/>
          </a:p>
          <a:p>
            <a:pPr eaLnBrk="1" fontAlgn="auto" hangingPunct="1">
              <a:spcAft>
                <a:spcPts val="0"/>
              </a:spcAft>
              <a:buFont typeface="Arial" pitchFamily="34" charset="0"/>
              <a:buChar char="•"/>
              <a:defRPr/>
            </a:pPr>
            <a:r>
              <a:rPr lang="en-GB" b="1" dirty="0" smtClean="0"/>
              <a:t>Discussion</a:t>
            </a:r>
            <a:r>
              <a:rPr lang="en-GB" dirty="0" smtClean="0"/>
              <a:t> – look at your question and honestly ask ‘will this question produce discussion?’</a:t>
            </a:r>
            <a:endParaRPr lang="en-US" dirty="0" smtClean="0"/>
          </a:p>
          <a:p>
            <a:pPr eaLnBrk="1" fontAlgn="auto" hangingPunct="1">
              <a:spcAft>
                <a:spcPts val="0"/>
              </a:spcAft>
              <a:buFont typeface="Arial" pitchFamily="34" charset="0"/>
              <a:buChar char="•"/>
              <a:defRPr/>
            </a:pPr>
            <a:r>
              <a:rPr lang="en-GB" b="1" dirty="0" smtClean="0"/>
              <a:t> Reverse</a:t>
            </a:r>
            <a:r>
              <a:rPr lang="en-GB" dirty="0" smtClean="0"/>
              <a:t> – it is often illuminating to reverse the question – try this and see what ideas occur to you. But as a rule you should not use negative questions.</a:t>
            </a:r>
            <a:endParaRPr lang="en-US" dirty="0" smtClean="0"/>
          </a:p>
          <a:p>
            <a:pPr eaLnBrk="1" fontAlgn="auto" hangingPunct="1">
              <a:spcAft>
                <a:spcPts val="0"/>
              </a:spcAft>
              <a:buFont typeface="Arial" pitchFamily="34" charset="0"/>
              <a:buChar char="•"/>
              <a:defRPr/>
            </a:pPr>
            <a:r>
              <a:rPr lang="en-GB" b="1" dirty="0" smtClean="0"/>
              <a:t> Interrogative </a:t>
            </a:r>
            <a:r>
              <a:rPr lang="en-GB" dirty="0" smtClean="0"/>
              <a:t>– try writing your question with a different interrogative. That is, if you question starts with ‘how’ try re-writing it with ‘what’ and so on.</a:t>
            </a:r>
            <a:endParaRPr lang="en-US" dirty="0" smtClean="0"/>
          </a:p>
          <a:p>
            <a:pPr eaLnBrk="1" fontAlgn="auto" hangingPunct="1">
              <a:spcAft>
                <a:spcPts val="0"/>
              </a:spcAft>
              <a:buFont typeface="Arial" pitchFamily="34" charset="0"/>
              <a:buChar char="•"/>
              <a:defRPr/>
            </a:pP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57200" y="274638"/>
            <a:ext cx="8229600" cy="868362"/>
          </a:xfrm>
        </p:spPr>
        <p:txBody>
          <a:bodyPr/>
          <a:lstStyle/>
          <a:p>
            <a:pPr eaLnBrk="1" hangingPunct="1"/>
            <a:r>
              <a:rPr lang="en-US" smtClean="0"/>
              <a:t>Some more examples</a:t>
            </a:r>
          </a:p>
        </p:txBody>
      </p:sp>
      <p:sp>
        <p:nvSpPr>
          <p:cNvPr id="3" name="Content Placeholder 2"/>
          <p:cNvSpPr>
            <a:spLocks noGrp="1"/>
          </p:cNvSpPr>
          <p:nvPr>
            <p:ph idx="1"/>
          </p:nvPr>
        </p:nvSpPr>
        <p:spPr>
          <a:xfrm>
            <a:off x="457200" y="1214438"/>
            <a:ext cx="8229600" cy="5429250"/>
          </a:xfrm>
        </p:spPr>
        <p:txBody>
          <a:bodyPr rtlCol="0">
            <a:normAutofit fontScale="85000" lnSpcReduction="20000"/>
          </a:bodyPr>
          <a:lstStyle/>
          <a:p>
            <a:pPr eaLnBrk="1" fontAlgn="auto" hangingPunct="1">
              <a:spcAft>
                <a:spcPts val="0"/>
              </a:spcAft>
              <a:buFont typeface="Arial" pitchFamily="34" charset="0"/>
              <a:buChar char="•"/>
              <a:defRPr/>
            </a:pPr>
            <a:r>
              <a:rPr lang="en-US" sz="3100" b="1" dirty="0" smtClean="0"/>
              <a:t>RQ</a:t>
            </a:r>
            <a:r>
              <a:rPr lang="en-US" sz="3100" dirty="0" smtClean="0"/>
              <a:t> = What are the strategic constraints that affect </a:t>
            </a:r>
            <a:r>
              <a:rPr lang="en-GB" sz="3100" dirty="0" smtClean="0"/>
              <a:t>investment into e-applications for </a:t>
            </a:r>
            <a:r>
              <a:rPr lang="en-GB" sz="3100" dirty="0" err="1" smtClean="0"/>
              <a:t>SME’s</a:t>
            </a:r>
            <a:r>
              <a:rPr lang="en-GB" sz="3100" dirty="0" smtClean="0"/>
              <a:t> in </a:t>
            </a:r>
            <a:r>
              <a:rPr lang="en-GB" sz="3100" dirty="0" err="1" smtClean="0"/>
              <a:t>Trindad</a:t>
            </a:r>
            <a:r>
              <a:rPr lang="en-GB" sz="3100" dirty="0" smtClean="0"/>
              <a:t>?</a:t>
            </a:r>
            <a:endParaRPr lang="en-US" sz="3100" dirty="0" smtClean="0"/>
          </a:p>
          <a:p>
            <a:pPr eaLnBrk="1" fontAlgn="auto" hangingPunct="1">
              <a:spcAft>
                <a:spcPts val="0"/>
              </a:spcAft>
              <a:buFont typeface="Arial" pitchFamily="34" charset="0"/>
              <a:buChar char="•"/>
              <a:defRPr/>
            </a:pPr>
            <a:r>
              <a:rPr lang="en-GB" sz="3100" dirty="0" smtClean="0"/>
              <a:t> Form of Answer:</a:t>
            </a:r>
            <a:endParaRPr lang="en-US" sz="3100" dirty="0" smtClean="0"/>
          </a:p>
          <a:p>
            <a:pPr lvl="1" eaLnBrk="1" fontAlgn="auto" hangingPunct="1">
              <a:spcAft>
                <a:spcPts val="0"/>
              </a:spcAft>
              <a:buFont typeface="Arial" pitchFamily="34" charset="0"/>
              <a:buChar char="–"/>
              <a:defRPr/>
            </a:pPr>
            <a:r>
              <a:rPr lang="en-GB" sz="3100" dirty="0" smtClean="0"/>
              <a:t>A list of constraints or</a:t>
            </a:r>
          </a:p>
          <a:p>
            <a:pPr lvl="1" eaLnBrk="1" fontAlgn="auto" hangingPunct="1">
              <a:spcAft>
                <a:spcPts val="0"/>
              </a:spcAft>
              <a:buFont typeface="Arial" pitchFamily="34" charset="0"/>
              <a:buChar char="–"/>
              <a:defRPr/>
            </a:pPr>
            <a:r>
              <a:rPr lang="en-GB" sz="3100" dirty="0" smtClean="0"/>
              <a:t> A strategy to deal with the constraints or </a:t>
            </a:r>
          </a:p>
          <a:p>
            <a:pPr lvl="1" eaLnBrk="1" fontAlgn="auto" hangingPunct="1">
              <a:spcAft>
                <a:spcPts val="0"/>
              </a:spcAft>
              <a:buFont typeface="Arial" pitchFamily="34" charset="0"/>
              <a:buChar char="–"/>
              <a:defRPr/>
            </a:pPr>
            <a:r>
              <a:rPr lang="en-GB" sz="3100" dirty="0" smtClean="0"/>
              <a:t>A feasibility report on e-application implementation</a:t>
            </a:r>
            <a:endParaRPr lang="en-US" sz="3100" dirty="0" smtClean="0"/>
          </a:p>
          <a:p>
            <a:pPr eaLnBrk="1" fontAlgn="auto" hangingPunct="1">
              <a:spcAft>
                <a:spcPts val="0"/>
              </a:spcAft>
              <a:buFont typeface="Arial" pitchFamily="34" charset="0"/>
              <a:buChar char="•"/>
              <a:defRPr/>
            </a:pPr>
            <a:r>
              <a:rPr lang="en-GB" sz="3100" b="1" dirty="0" smtClean="0"/>
              <a:t>RQ= </a:t>
            </a:r>
            <a:r>
              <a:rPr lang="en-GB" sz="3100" dirty="0" smtClean="0"/>
              <a:t>How can the use of Instant Messaging lead to better personal communication protocols and business success?</a:t>
            </a:r>
          </a:p>
          <a:p>
            <a:pPr eaLnBrk="1" fontAlgn="auto" hangingPunct="1">
              <a:spcAft>
                <a:spcPts val="0"/>
              </a:spcAft>
              <a:buFont typeface="Arial" pitchFamily="34" charset="0"/>
              <a:buChar char="•"/>
              <a:defRPr/>
            </a:pPr>
            <a:r>
              <a:rPr lang="en-GB" sz="3100" dirty="0" smtClean="0"/>
              <a:t>Form of Answer:</a:t>
            </a:r>
            <a:endParaRPr lang="en-US" sz="3100" dirty="0" smtClean="0"/>
          </a:p>
          <a:p>
            <a:pPr lvl="1" eaLnBrk="1" fontAlgn="auto" hangingPunct="1">
              <a:spcAft>
                <a:spcPts val="0"/>
              </a:spcAft>
              <a:buFont typeface="Arial" pitchFamily="34" charset="0"/>
              <a:buChar char="–"/>
              <a:defRPr/>
            </a:pPr>
            <a:r>
              <a:rPr lang="en-GB" sz="3100" dirty="0" smtClean="0"/>
              <a:t> A feasibility study on its use in offices or </a:t>
            </a:r>
          </a:p>
          <a:p>
            <a:pPr lvl="1" eaLnBrk="1" fontAlgn="auto" hangingPunct="1">
              <a:spcAft>
                <a:spcPts val="0"/>
              </a:spcAft>
              <a:buFont typeface="Arial" pitchFamily="34" charset="0"/>
              <a:buChar char="–"/>
              <a:defRPr/>
            </a:pPr>
            <a:r>
              <a:rPr lang="en-GB" sz="3100" dirty="0" smtClean="0"/>
              <a:t> A series of factors that must be in place before IM adoption or </a:t>
            </a:r>
          </a:p>
          <a:p>
            <a:pPr lvl="1" eaLnBrk="1" fontAlgn="auto" hangingPunct="1">
              <a:spcAft>
                <a:spcPts val="0"/>
              </a:spcAft>
              <a:buFont typeface="Arial" pitchFamily="34" charset="0"/>
              <a:buChar char="–"/>
              <a:defRPr/>
            </a:pPr>
            <a:r>
              <a:rPr lang="en-GB" sz="3100" dirty="0" smtClean="0"/>
              <a:t>A cost/benefits report</a:t>
            </a:r>
            <a:endParaRPr lang="en-US" sz="3100" dirty="0" smtClean="0"/>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3"/>
          <p:cNvSpPr>
            <a:spLocks noGrp="1"/>
          </p:cNvSpPr>
          <p:nvPr>
            <p:ph type="ctrTitle"/>
          </p:nvPr>
        </p:nvSpPr>
        <p:spPr/>
        <p:txBody>
          <a:bodyPr/>
          <a:lstStyle/>
          <a:p>
            <a:pPr eaLnBrk="1" hangingPunct="1"/>
            <a:r>
              <a:rPr lang="en-US" smtClean="0"/>
              <a:t>Research Aim</a:t>
            </a:r>
          </a:p>
        </p:txBody>
      </p:sp>
      <p:sp>
        <p:nvSpPr>
          <p:cNvPr id="5" name="Subtitle 4"/>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smtClean="0"/>
              <a:t>Formulating your Aim</a:t>
            </a:r>
          </a:p>
        </p:txBody>
      </p:sp>
      <p:sp>
        <p:nvSpPr>
          <p:cNvPr id="3" name="Content Placeholder 2"/>
          <p:cNvSpPr>
            <a:spLocks noGrp="1"/>
          </p:cNvSpPr>
          <p:nvPr>
            <p:ph idx="1"/>
          </p:nvPr>
        </p:nvSpPr>
        <p:spPr>
          <a:xfrm>
            <a:off x="457200" y="1285875"/>
            <a:ext cx="8229600" cy="5572125"/>
          </a:xfrm>
        </p:spPr>
        <p:txBody>
          <a:bodyPr rtlCol="0">
            <a:normAutofit lnSpcReduction="10000"/>
          </a:bodyPr>
          <a:lstStyle/>
          <a:p>
            <a:pPr eaLnBrk="1" fontAlgn="auto" hangingPunct="1">
              <a:spcAft>
                <a:spcPts val="0"/>
              </a:spcAft>
              <a:buFont typeface="Arial" pitchFamily="34" charset="0"/>
              <a:buChar char="•"/>
              <a:defRPr/>
            </a:pPr>
            <a:r>
              <a:rPr lang="en-US" dirty="0" smtClean="0"/>
              <a:t>This derives from the problem definition and is best thought of as expressing the overall activity and intention of the research to generate an outcome</a:t>
            </a:r>
          </a:p>
          <a:p>
            <a:pPr eaLnBrk="1" fontAlgn="auto" hangingPunct="1">
              <a:spcAft>
                <a:spcPts val="0"/>
              </a:spcAft>
              <a:buFont typeface="Arial" pitchFamily="34" charset="0"/>
              <a:buChar char="•"/>
              <a:defRPr/>
            </a:pPr>
            <a:r>
              <a:rPr lang="en-US" dirty="0" smtClean="0"/>
              <a:t>The aim expresses </a:t>
            </a:r>
            <a:r>
              <a:rPr lang="en-US" b="1" dirty="0" smtClean="0"/>
              <a:t>the target </a:t>
            </a:r>
            <a:r>
              <a:rPr lang="en-US" dirty="0" smtClean="0"/>
              <a:t>(or purpose) for the whole research outcome</a:t>
            </a:r>
          </a:p>
          <a:p>
            <a:pPr eaLnBrk="1" fontAlgn="auto" hangingPunct="1">
              <a:spcAft>
                <a:spcPts val="0"/>
              </a:spcAft>
              <a:buFont typeface="Arial" pitchFamily="34" charset="0"/>
              <a:buChar char="•"/>
              <a:defRPr/>
            </a:pPr>
            <a:r>
              <a:rPr lang="en-GB" dirty="0" smtClean="0"/>
              <a:t>Avoid having an outcome that amounts to something like yes or no</a:t>
            </a:r>
            <a:endParaRPr lang="en-US" dirty="0" smtClean="0"/>
          </a:p>
          <a:p>
            <a:pPr eaLnBrk="1" fontAlgn="auto" hangingPunct="1">
              <a:spcAft>
                <a:spcPts val="0"/>
              </a:spcAft>
              <a:buFont typeface="Arial" pitchFamily="34" charset="0"/>
              <a:buChar char="•"/>
              <a:defRPr/>
            </a:pPr>
            <a:r>
              <a:rPr lang="en-GB" dirty="0" smtClean="0"/>
              <a:t>Remember that </a:t>
            </a:r>
            <a:r>
              <a:rPr lang="en-GB" b="1" dirty="0" smtClean="0"/>
              <a:t>the aim expresses the answer to your research question</a:t>
            </a:r>
            <a:r>
              <a:rPr lang="en-GB" dirty="0" smtClean="0"/>
              <a:t>. Consistency is important</a:t>
            </a:r>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endParaRPr lang="en-US" smtClean="0"/>
          </a:p>
        </p:txBody>
      </p:sp>
      <p:sp>
        <p:nvSpPr>
          <p:cNvPr id="44035" name="Content Placeholder 2"/>
          <p:cNvSpPr>
            <a:spLocks noGrp="1"/>
          </p:cNvSpPr>
          <p:nvPr>
            <p:ph idx="1"/>
          </p:nvPr>
        </p:nvSpPr>
        <p:spPr/>
        <p:txBody>
          <a:bodyPr/>
          <a:lstStyle/>
          <a:p>
            <a:pPr eaLnBrk="1" hangingPunct="1"/>
            <a:r>
              <a:rPr lang="en-GB" smtClean="0"/>
              <a:t>So when you write the aim keep in mind your research question </a:t>
            </a:r>
            <a:endParaRPr lang="en-US" smtClean="0"/>
          </a:p>
          <a:p>
            <a:pPr eaLnBrk="1" hangingPunct="1"/>
            <a:r>
              <a:rPr lang="en-US" b="1" smtClean="0"/>
              <a:t>For each project we want one overall aim</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457200" y="274638"/>
            <a:ext cx="8229600" cy="796925"/>
          </a:xfrm>
        </p:spPr>
        <p:txBody>
          <a:bodyPr/>
          <a:lstStyle/>
          <a:p>
            <a:pPr eaLnBrk="1" hangingPunct="1"/>
            <a:r>
              <a:rPr lang="en-US" smtClean="0"/>
              <a:t>Characteristics of an Aim</a:t>
            </a:r>
          </a:p>
        </p:txBody>
      </p:sp>
      <p:sp>
        <p:nvSpPr>
          <p:cNvPr id="3" name="Content Placeholder 2"/>
          <p:cNvSpPr>
            <a:spLocks noGrp="1"/>
          </p:cNvSpPr>
          <p:nvPr>
            <p:ph idx="1"/>
          </p:nvPr>
        </p:nvSpPr>
        <p:spPr>
          <a:xfrm>
            <a:off x="428625" y="1214438"/>
            <a:ext cx="8229600" cy="5643562"/>
          </a:xfrm>
        </p:spPr>
        <p:txBody>
          <a:bodyPr rtlCol="0">
            <a:normAutofit fontScale="92500" lnSpcReduction="20000"/>
          </a:bodyPr>
          <a:lstStyle/>
          <a:p>
            <a:pPr eaLnBrk="1" fontAlgn="auto" hangingPunct="1">
              <a:spcAft>
                <a:spcPts val="0"/>
              </a:spcAft>
              <a:buFont typeface="Arial" pitchFamily="34" charset="0"/>
              <a:buChar char="•"/>
              <a:defRPr/>
            </a:pPr>
            <a:r>
              <a:rPr lang="en-GB" b="1" dirty="0" smtClean="0"/>
              <a:t>Action</a:t>
            </a:r>
            <a:r>
              <a:rPr lang="en-GB" dirty="0" smtClean="0"/>
              <a:t> – what are you going to do? </a:t>
            </a:r>
            <a:r>
              <a:rPr lang="en-GB" i="1" u="sng" dirty="0" smtClean="0"/>
              <a:t>A strong high level verb is required that suggest critique, evaluation, synthesis. </a:t>
            </a:r>
            <a:r>
              <a:rPr lang="en-GB" dirty="0" smtClean="0"/>
              <a:t> Use </a:t>
            </a:r>
            <a:r>
              <a:rPr lang="en-US" dirty="0" smtClean="0"/>
              <a:t>a single activity that sums up the whole project process for generating the intended outcome</a:t>
            </a:r>
            <a:endParaRPr lang="en-GB" i="1" u="sng" dirty="0" smtClean="0"/>
          </a:p>
          <a:p>
            <a:pPr eaLnBrk="1" fontAlgn="auto" hangingPunct="1">
              <a:spcAft>
                <a:spcPts val="0"/>
              </a:spcAft>
              <a:buFont typeface="Arial" pitchFamily="34" charset="0"/>
              <a:buChar char="•"/>
              <a:defRPr/>
            </a:pPr>
            <a:r>
              <a:rPr lang="en-US" b="1" dirty="0" smtClean="0"/>
              <a:t>Intention – </a:t>
            </a:r>
            <a:r>
              <a:rPr lang="en-GB" dirty="0" smtClean="0"/>
              <a:t>what useful thing to you hope to achieve?</a:t>
            </a:r>
            <a:r>
              <a:rPr lang="en-US" dirty="0" smtClean="0"/>
              <a:t> </a:t>
            </a:r>
          </a:p>
          <a:p>
            <a:pPr eaLnBrk="1" fontAlgn="auto" hangingPunct="1">
              <a:spcAft>
                <a:spcPts val="0"/>
              </a:spcAft>
              <a:buFont typeface="Arial" pitchFamily="34" charset="0"/>
              <a:buChar char="•"/>
              <a:defRPr/>
            </a:pPr>
            <a:r>
              <a:rPr lang="en-US" b="1" dirty="0" smtClean="0"/>
              <a:t>Target – </a:t>
            </a:r>
            <a:r>
              <a:rPr lang="en-US" dirty="0" smtClean="0"/>
              <a:t>what is the real world intention? That is the research outcome should be useful in the sense that it addresses the real world problem theme on which the research is based</a:t>
            </a:r>
          </a:p>
          <a:p>
            <a:pPr eaLnBrk="1" fontAlgn="auto" hangingPunct="1">
              <a:spcAft>
                <a:spcPts val="0"/>
              </a:spcAft>
              <a:buFont typeface="Arial" pitchFamily="34" charset="0"/>
              <a:buChar char="•"/>
              <a:defRPr/>
            </a:pPr>
            <a:r>
              <a:rPr lang="en-GB" b="1" dirty="0" smtClean="0"/>
              <a:t>Form</a:t>
            </a:r>
            <a:r>
              <a:rPr lang="en-GB" dirty="0" smtClean="0"/>
              <a:t> – here you link the aim to the Research Question in effect the aim should says what the answer to the question will be. </a:t>
            </a:r>
          </a:p>
          <a:p>
            <a:pPr eaLnBrk="1" fontAlgn="auto" hangingPunct="1">
              <a:spcAft>
                <a:spcPts val="0"/>
              </a:spcAft>
              <a:buFont typeface="Arial" pitchFamily="34" charset="0"/>
              <a:buChar char="•"/>
              <a:defRPr/>
            </a:pPr>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smtClean="0"/>
              <a:t>An Example</a:t>
            </a:r>
          </a:p>
        </p:txBody>
      </p:sp>
      <p:sp>
        <p:nvSpPr>
          <p:cNvPr id="3" name="Content Placeholder 2"/>
          <p:cNvSpPr>
            <a:spLocks noGrp="1"/>
          </p:cNvSpPr>
          <p:nvPr>
            <p:ph idx="1"/>
          </p:nvPr>
        </p:nvSpPr>
        <p:spPr>
          <a:xfrm>
            <a:off x="457200" y="1600200"/>
            <a:ext cx="8229600" cy="5257800"/>
          </a:xfrm>
        </p:spPr>
        <p:txBody>
          <a:bodyPr rtlCol="0">
            <a:normAutofit fontScale="92500" lnSpcReduction="10000"/>
          </a:bodyPr>
          <a:lstStyle/>
          <a:p>
            <a:pPr eaLnBrk="1" fontAlgn="auto" hangingPunct="1">
              <a:spcAft>
                <a:spcPts val="0"/>
              </a:spcAft>
              <a:buFont typeface="Arial" pitchFamily="34" charset="0"/>
              <a:buChar char="•"/>
              <a:defRPr/>
            </a:pPr>
            <a:r>
              <a:rPr lang="en-US" b="1" dirty="0" smtClean="0"/>
              <a:t>Title: </a:t>
            </a:r>
            <a:r>
              <a:rPr lang="en-US" dirty="0" smtClean="0"/>
              <a:t>The Internet- Revolutionizing the foreign used car industry in Trinidad and Tobago</a:t>
            </a:r>
          </a:p>
          <a:p>
            <a:pPr eaLnBrk="1" fontAlgn="auto" hangingPunct="1">
              <a:spcAft>
                <a:spcPts val="0"/>
              </a:spcAft>
              <a:buFont typeface="Arial" pitchFamily="34" charset="0"/>
              <a:buChar char="•"/>
              <a:defRPr/>
            </a:pPr>
            <a:r>
              <a:rPr lang="en-US" b="1" dirty="0" smtClean="0"/>
              <a:t>RQ: </a:t>
            </a:r>
            <a:r>
              <a:rPr lang="en-US" dirty="0" smtClean="0"/>
              <a:t>How can the e Channel be used as a strategic tool to gain competitive advantage in the foreign used car industry in Trinidad and Tobago?</a:t>
            </a:r>
          </a:p>
          <a:p>
            <a:pPr eaLnBrk="1" fontAlgn="auto" hangingPunct="1">
              <a:spcAft>
                <a:spcPts val="0"/>
              </a:spcAft>
              <a:buFont typeface="Arial" pitchFamily="34" charset="0"/>
              <a:buChar char="•"/>
              <a:defRPr/>
            </a:pPr>
            <a:r>
              <a:rPr lang="en-US" b="1" dirty="0" smtClean="0"/>
              <a:t>Aim: </a:t>
            </a:r>
            <a:r>
              <a:rPr lang="en-US" dirty="0" smtClean="0"/>
              <a:t>To synthesize a comprehensive E Channel Strategy to enable industry to evolve from a state of e commerce awareness to e commerce readiness. thus enabling SME’s to gain differential competitive advantage in the foreign used car industry in Trinidad and Tobago. </a:t>
            </a:r>
          </a:p>
          <a:p>
            <a:pPr eaLnBrk="1" fontAlgn="auto" hangingPunct="1">
              <a:spcAft>
                <a:spcPts val="0"/>
              </a:spcAft>
              <a:buFont typeface="Arial" pitchFamily="34" charset="0"/>
              <a:buChar char="•"/>
              <a:defRPr/>
            </a:pPr>
            <a:endParaRPr lang="en-US" b="1"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US" smtClean="0"/>
              <a:t>Breakdown using characteristics</a:t>
            </a:r>
          </a:p>
        </p:txBody>
      </p:sp>
      <p:sp>
        <p:nvSpPr>
          <p:cNvPr id="47107" name="Content Placeholder 2"/>
          <p:cNvSpPr>
            <a:spLocks noGrp="1"/>
          </p:cNvSpPr>
          <p:nvPr>
            <p:ph idx="1"/>
          </p:nvPr>
        </p:nvSpPr>
        <p:spPr/>
        <p:txBody>
          <a:bodyPr/>
          <a:lstStyle/>
          <a:p>
            <a:pPr eaLnBrk="1" hangingPunct="1"/>
            <a:r>
              <a:rPr lang="en-US" b="1" smtClean="0"/>
              <a:t>Action:</a:t>
            </a:r>
            <a:r>
              <a:rPr lang="en-US" smtClean="0"/>
              <a:t> to synthesize </a:t>
            </a:r>
          </a:p>
          <a:p>
            <a:pPr eaLnBrk="1" hangingPunct="1"/>
            <a:r>
              <a:rPr lang="en-US" b="1" smtClean="0"/>
              <a:t>Intention: </a:t>
            </a:r>
            <a:r>
              <a:rPr lang="en-US" smtClean="0"/>
              <a:t>for SME’s to gain competitive advantage through differentiation</a:t>
            </a:r>
          </a:p>
          <a:p>
            <a:pPr eaLnBrk="1" hangingPunct="1"/>
            <a:r>
              <a:rPr lang="en-US" b="1" smtClean="0"/>
              <a:t>Target:</a:t>
            </a:r>
            <a:r>
              <a:rPr lang="en-US" smtClean="0"/>
              <a:t> to enable the industry to evolve from e Commerce awareness to e Commerce readiness</a:t>
            </a:r>
          </a:p>
          <a:p>
            <a:pPr eaLnBrk="1" hangingPunct="1"/>
            <a:r>
              <a:rPr lang="en-US" b="1" smtClean="0"/>
              <a:t>Form:</a:t>
            </a:r>
            <a:r>
              <a:rPr lang="en-US" smtClean="0"/>
              <a:t> sell side e Channel strategy</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3"/>
          <p:cNvSpPr>
            <a:spLocks noGrp="1"/>
          </p:cNvSpPr>
          <p:nvPr>
            <p:ph type="ctrTitle"/>
          </p:nvPr>
        </p:nvSpPr>
        <p:spPr/>
        <p:txBody>
          <a:bodyPr/>
          <a:lstStyle/>
          <a:p>
            <a:pPr eaLnBrk="1" hangingPunct="1"/>
            <a:r>
              <a:rPr lang="en-US" smtClean="0"/>
              <a:t>Research Objectives</a:t>
            </a:r>
          </a:p>
        </p:txBody>
      </p:sp>
      <p:sp>
        <p:nvSpPr>
          <p:cNvPr id="5" name="Subtitle 4"/>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dirty="0" err="1" smtClean="0"/>
              <a:t>BSc</a:t>
            </a:r>
            <a:r>
              <a:rPr lang="en-US" dirty="0" smtClean="0"/>
              <a:t>. </a:t>
            </a:r>
            <a:r>
              <a:rPr lang="en-US" dirty="0" err="1" smtClean="0"/>
              <a:t>vs</a:t>
            </a:r>
            <a:r>
              <a:rPr lang="en-US" dirty="0" smtClean="0"/>
              <a:t> </a:t>
            </a:r>
            <a:r>
              <a:rPr lang="en-US" dirty="0" err="1" smtClean="0"/>
              <a:t>MSc</a:t>
            </a:r>
            <a:r>
              <a:rPr lang="en-US" dirty="0" smtClean="0"/>
              <a:t>.</a:t>
            </a:r>
          </a:p>
        </p:txBody>
      </p:sp>
      <p:sp>
        <p:nvSpPr>
          <p:cNvPr id="4" name="Rectangle 3"/>
          <p:cNvSpPr/>
          <p:nvPr/>
        </p:nvSpPr>
        <p:spPr>
          <a:xfrm>
            <a:off x="1143000" y="1571625"/>
            <a:ext cx="7215188" cy="150018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3429000" y="1571625"/>
            <a:ext cx="2857500" cy="45005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dirty="0" err="1" smtClean="0"/>
              <a:t>MSc</a:t>
            </a:r>
            <a:r>
              <a:rPr lang="en-US" sz="3200" dirty="0" smtClean="0"/>
              <a:t>.</a:t>
            </a:r>
            <a:endParaRPr lang="en-US" sz="3200" dirty="0"/>
          </a:p>
        </p:txBody>
      </p:sp>
      <p:cxnSp>
        <p:nvCxnSpPr>
          <p:cNvPr id="7" name="Straight Arrow Connector 6"/>
          <p:cNvCxnSpPr/>
          <p:nvPr/>
        </p:nvCxnSpPr>
        <p:spPr>
          <a:xfrm>
            <a:off x="3643313" y="1928813"/>
            <a:ext cx="2500312" cy="1587"/>
          </a:xfrm>
          <a:prstGeom prst="straightConnector1">
            <a:avLst/>
          </a:prstGeom>
          <a:ln w="3492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flipH="1" flipV="1">
            <a:off x="927101" y="3857625"/>
            <a:ext cx="4144962" cy="1587"/>
          </a:xfrm>
          <a:prstGeom prst="straightConnector1">
            <a:avLst/>
          </a:prstGeom>
          <a:ln w="3492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4000500" y="2071688"/>
            <a:ext cx="1785938" cy="5000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Area of Study</a:t>
            </a:r>
          </a:p>
        </p:txBody>
      </p:sp>
      <p:sp>
        <p:nvSpPr>
          <p:cNvPr id="15" name="Rectangle 14"/>
          <p:cNvSpPr/>
          <p:nvPr/>
        </p:nvSpPr>
        <p:spPr>
          <a:xfrm>
            <a:off x="1143000" y="3857625"/>
            <a:ext cx="1785938" cy="500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Depth of Study</a:t>
            </a:r>
          </a:p>
        </p:txBody>
      </p:sp>
      <p:sp>
        <p:nvSpPr>
          <p:cNvPr id="8201" name="TextBox 15"/>
          <p:cNvSpPr txBox="1">
            <a:spLocks noChangeArrowheads="1"/>
          </p:cNvSpPr>
          <p:nvPr/>
        </p:nvSpPr>
        <p:spPr bwMode="auto">
          <a:xfrm>
            <a:off x="6858000" y="2143125"/>
            <a:ext cx="1000125" cy="584200"/>
          </a:xfrm>
          <a:prstGeom prst="rect">
            <a:avLst/>
          </a:prstGeom>
          <a:noFill/>
          <a:ln w="9525">
            <a:noFill/>
            <a:miter lim="800000"/>
            <a:headEnd/>
            <a:tailEnd/>
          </a:ln>
        </p:spPr>
        <p:txBody>
          <a:bodyPr>
            <a:spAutoFit/>
          </a:bodyPr>
          <a:lstStyle/>
          <a:p>
            <a:r>
              <a:rPr lang="en-US" sz="3200" dirty="0" err="1" smtClean="0">
                <a:latin typeface="Calibri" pitchFamily="34" charset="0"/>
              </a:rPr>
              <a:t>BSc</a:t>
            </a:r>
            <a:r>
              <a:rPr lang="en-US" sz="3200" dirty="0" smtClean="0">
                <a:latin typeface="Calibri" pitchFamily="34" charset="0"/>
              </a:rPr>
              <a:t>.</a:t>
            </a:r>
            <a:endParaRPr lang="en-US" sz="3200" dirty="0">
              <a:latin typeface="Calibri" pitchFamily="34" charset="0"/>
            </a:endParaRPr>
          </a:p>
        </p:txBody>
      </p:sp>
      <p:sp>
        <p:nvSpPr>
          <p:cNvPr id="8202" name="TextBox 16"/>
          <p:cNvSpPr txBox="1">
            <a:spLocks noChangeArrowheads="1"/>
          </p:cNvSpPr>
          <p:nvPr/>
        </p:nvSpPr>
        <p:spPr bwMode="auto">
          <a:xfrm>
            <a:off x="1500188" y="2071688"/>
            <a:ext cx="1000125" cy="584200"/>
          </a:xfrm>
          <a:prstGeom prst="rect">
            <a:avLst/>
          </a:prstGeom>
          <a:noFill/>
          <a:ln w="9525">
            <a:noFill/>
            <a:miter lim="800000"/>
            <a:headEnd/>
            <a:tailEnd/>
          </a:ln>
        </p:spPr>
        <p:txBody>
          <a:bodyPr>
            <a:spAutoFit/>
          </a:bodyPr>
          <a:lstStyle/>
          <a:p>
            <a:r>
              <a:rPr lang="en-US" sz="3200" dirty="0" err="1" smtClean="0">
                <a:latin typeface="Calibri" pitchFamily="34" charset="0"/>
              </a:rPr>
              <a:t>BSc</a:t>
            </a:r>
            <a:r>
              <a:rPr lang="en-US" sz="3200" dirty="0" smtClean="0">
                <a:latin typeface="Calibri" pitchFamily="34" charset="0"/>
              </a:rPr>
              <a:t>.</a:t>
            </a:r>
            <a:endParaRPr lang="en-US" sz="3200" dirty="0">
              <a:latin typeface="Calibri"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r>
              <a:rPr lang="en-US" smtClean="0"/>
              <a:t>Formulating your Objectives</a:t>
            </a:r>
          </a:p>
        </p:txBody>
      </p:sp>
      <p:sp>
        <p:nvSpPr>
          <p:cNvPr id="49155" name="Content Placeholder 2"/>
          <p:cNvSpPr>
            <a:spLocks noGrp="1"/>
          </p:cNvSpPr>
          <p:nvPr>
            <p:ph idx="1"/>
          </p:nvPr>
        </p:nvSpPr>
        <p:spPr>
          <a:xfrm>
            <a:off x="457200" y="1428750"/>
            <a:ext cx="8229600" cy="5429250"/>
          </a:xfrm>
        </p:spPr>
        <p:txBody>
          <a:bodyPr/>
          <a:lstStyle/>
          <a:p>
            <a:pPr eaLnBrk="1" hangingPunct="1"/>
            <a:r>
              <a:rPr lang="en-US" smtClean="0"/>
              <a:t>The aim expresses the overall outcome for the project but to get there we normally have to pass through a number of minor outcomes on the way and these are expressed as being generated by objectives</a:t>
            </a:r>
          </a:p>
          <a:p>
            <a:pPr eaLnBrk="1" hangingPunct="1"/>
            <a:r>
              <a:rPr lang="en-GB" smtClean="0"/>
              <a:t>Their purpose is to show more or less sequentially how the aim will be achieved</a:t>
            </a:r>
          </a:p>
          <a:p>
            <a:pPr eaLnBrk="1" hangingPunct="1"/>
            <a:r>
              <a:rPr lang="en-GB" smtClean="0"/>
              <a:t> Ideally an objective should represent a major sequential research milestone that could stand on its own</a:t>
            </a:r>
            <a:endParaRPr 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38"/>
            <a:ext cx="8229600" cy="6215062"/>
          </a:xfrm>
        </p:spPr>
        <p:txBody>
          <a:bodyPr rtlCol="0">
            <a:normAutofit lnSpcReduction="10000"/>
          </a:bodyPr>
          <a:lstStyle/>
          <a:p>
            <a:pPr eaLnBrk="1" fontAlgn="auto" hangingPunct="1">
              <a:spcAft>
                <a:spcPts val="0"/>
              </a:spcAft>
              <a:buFont typeface="Arial" pitchFamily="34" charset="0"/>
              <a:buChar char="•"/>
              <a:defRPr/>
            </a:pPr>
            <a:r>
              <a:rPr lang="en-GB" dirty="0" smtClean="0"/>
              <a:t>Care must be taken that objectives are </a:t>
            </a:r>
            <a:r>
              <a:rPr lang="en-GB" b="1" dirty="0" smtClean="0"/>
              <a:t>not</a:t>
            </a:r>
            <a:r>
              <a:rPr lang="en-GB" dirty="0" smtClean="0"/>
              <a:t> confused with ordinary research tasks</a:t>
            </a:r>
          </a:p>
          <a:p>
            <a:pPr eaLnBrk="1" fontAlgn="auto" hangingPunct="1">
              <a:spcAft>
                <a:spcPts val="0"/>
              </a:spcAft>
              <a:buFont typeface="Arial" pitchFamily="34" charset="0"/>
              <a:buChar char="•"/>
              <a:defRPr/>
            </a:pPr>
            <a:r>
              <a:rPr lang="en-GB" dirty="0" smtClean="0"/>
              <a:t>For example, an objective that set out to build a </a:t>
            </a:r>
            <a:r>
              <a:rPr lang="en-GB" dirty="0" smtClean="0"/>
              <a:t>U</a:t>
            </a:r>
            <a:r>
              <a:rPr lang="en-GB" dirty="0" smtClean="0"/>
              <a:t>ser Security Policy best </a:t>
            </a:r>
            <a:r>
              <a:rPr lang="en-GB" dirty="0" smtClean="0"/>
              <a:t>suited for public sector could easily be a milestone  and can easily stand on its own</a:t>
            </a:r>
          </a:p>
          <a:p>
            <a:pPr eaLnBrk="1" fontAlgn="auto" hangingPunct="1">
              <a:spcAft>
                <a:spcPts val="0"/>
              </a:spcAft>
              <a:buFont typeface="Arial" pitchFamily="34" charset="0"/>
              <a:buChar char="•"/>
              <a:defRPr/>
            </a:pPr>
            <a:r>
              <a:rPr lang="en-GB" dirty="0" smtClean="0"/>
              <a:t>However, the design of a questionnaire is most likely to be a project task since it is something that needs to be done but only has meaning within the project</a:t>
            </a:r>
          </a:p>
          <a:p>
            <a:pPr eaLnBrk="1" fontAlgn="auto" hangingPunct="1">
              <a:spcAft>
                <a:spcPts val="0"/>
              </a:spcAft>
              <a:buFont typeface="Arial" pitchFamily="34" charset="0"/>
              <a:buChar char="•"/>
              <a:defRPr/>
            </a:pPr>
            <a:r>
              <a:rPr lang="en-GB" b="1" dirty="0" smtClean="0"/>
              <a:t>For your research we are looking for 3 to 4 objectives</a:t>
            </a:r>
            <a:endParaRPr lang="en-US" b="1"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pPr eaLnBrk="1" hangingPunct="1"/>
            <a:r>
              <a:rPr lang="en-US" smtClean="0"/>
              <a:t>Characteristics of an Objective</a:t>
            </a:r>
          </a:p>
        </p:txBody>
      </p:sp>
      <p:sp>
        <p:nvSpPr>
          <p:cNvPr id="3" name="Content Placeholder 2"/>
          <p:cNvSpPr>
            <a:spLocks noGrp="1"/>
          </p:cNvSpPr>
          <p:nvPr>
            <p:ph idx="1"/>
          </p:nvPr>
        </p:nvSpPr>
        <p:spPr>
          <a:xfrm>
            <a:off x="457200" y="1357313"/>
            <a:ext cx="8229600" cy="5500687"/>
          </a:xfrm>
        </p:spPr>
        <p:txBody>
          <a:bodyPr rtlCol="0">
            <a:normAutofit fontScale="92500" lnSpcReduction="10000"/>
          </a:bodyPr>
          <a:lstStyle/>
          <a:p>
            <a:pPr eaLnBrk="1" fontAlgn="auto" hangingPunct="1">
              <a:spcAft>
                <a:spcPts val="0"/>
              </a:spcAft>
              <a:buFont typeface="Arial" pitchFamily="34" charset="0"/>
              <a:buChar char="•"/>
              <a:defRPr/>
            </a:pPr>
            <a:r>
              <a:rPr lang="en-US" b="1" dirty="0" smtClean="0"/>
              <a:t>Progressive – </a:t>
            </a:r>
            <a:r>
              <a:rPr lang="en-US" dirty="0" smtClean="0"/>
              <a:t>the objectives must build sequentially so that collectively they amount to reaching the aim</a:t>
            </a:r>
          </a:p>
          <a:p>
            <a:pPr eaLnBrk="1" fontAlgn="auto" hangingPunct="1">
              <a:spcAft>
                <a:spcPts val="0"/>
              </a:spcAft>
              <a:buFont typeface="Arial" pitchFamily="34" charset="0"/>
              <a:buChar char="•"/>
              <a:defRPr/>
            </a:pPr>
            <a:r>
              <a:rPr lang="en-US" b="1" dirty="0" smtClean="0"/>
              <a:t>Action – </a:t>
            </a:r>
            <a:r>
              <a:rPr lang="en-US" dirty="0" smtClean="0"/>
              <a:t>Ideally we look for a single activity that will generate a minor project outcome. </a:t>
            </a:r>
            <a:r>
              <a:rPr lang="en-US" i="1" u="sng" dirty="0" smtClean="0"/>
              <a:t>Again a high level verb is need. </a:t>
            </a:r>
          </a:p>
          <a:p>
            <a:pPr eaLnBrk="1" fontAlgn="auto" hangingPunct="1">
              <a:spcAft>
                <a:spcPts val="0"/>
              </a:spcAft>
              <a:buFont typeface="Arial" pitchFamily="34" charset="0"/>
              <a:buChar char="•"/>
              <a:defRPr/>
            </a:pPr>
            <a:r>
              <a:rPr lang="en-US" b="1" dirty="0" smtClean="0"/>
              <a:t>Outcome – </a:t>
            </a:r>
            <a:r>
              <a:rPr lang="en-US" dirty="0" smtClean="0"/>
              <a:t>this should reveal an answer or the accomplishment of a milestone. It should be  documented.</a:t>
            </a:r>
          </a:p>
          <a:p>
            <a:pPr eaLnBrk="1" fontAlgn="auto" hangingPunct="1">
              <a:spcAft>
                <a:spcPts val="0"/>
              </a:spcAft>
              <a:buFont typeface="Arial" pitchFamily="34" charset="0"/>
              <a:buChar char="•"/>
              <a:defRPr/>
            </a:pPr>
            <a:r>
              <a:rPr lang="en-GB" b="1" dirty="0" smtClean="0"/>
              <a:t>Evidence</a:t>
            </a:r>
            <a:r>
              <a:rPr lang="en-US" b="1" dirty="0" smtClean="0"/>
              <a:t> – </a:t>
            </a:r>
            <a:r>
              <a:rPr lang="en-GB" dirty="0" smtClean="0"/>
              <a:t>there must be some tangible evidence of the stated outcome. Often the outcome and the evidence will be the same object.</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75"/>
            <a:ext cx="8229600" cy="5857875"/>
          </a:xfrm>
        </p:spPr>
        <p:txBody>
          <a:bodyPr rtlCol="0">
            <a:normAutofit lnSpcReduction="10000"/>
          </a:bodyPr>
          <a:lstStyle/>
          <a:p>
            <a:pPr eaLnBrk="1" fontAlgn="auto" hangingPunct="1">
              <a:spcAft>
                <a:spcPts val="0"/>
              </a:spcAft>
              <a:buFont typeface="Arial" pitchFamily="34" charset="0"/>
              <a:buChar char="•"/>
              <a:defRPr/>
            </a:pPr>
            <a:r>
              <a:rPr lang="en-US" dirty="0" smtClean="0"/>
              <a:t>The idea is that you should focus your research on </a:t>
            </a:r>
            <a:r>
              <a:rPr lang="en-US" b="1" dirty="0" smtClean="0"/>
              <a:t>ONE</a:t>
            </a:r>
            <a:r>
              <a:rPr lang="en-US" dirty="0" smtClean="0"/>
              <a:t> business area/problem theme/research question or significant thing. </a:t>
            </a:r>
            <a:r>
              <a:rPr lang="en-US" u="sng" dirty="0" smtClean="0"/>
              <a:t>Narrow</a:t>
            </a:r>
            <a:r>
              <a:rPr lang="en-US" dirty="0" smtClean="0"/>
              <a:t> </a:t>
            </a:r>
          </a:p>
          <a:p>
            <a:pPr eaLnBrk="1" fontAlgn="auto" hangingPunct="1">
              <a:spcAft>
                <a:spcPts val="0"/>
              </a:spcAft>
              <a:buFont typeface="Arial" pitchFamily="34" charset="0"/>
              <a:buChar char="•"/>
              <a:defRPr/>
            </a:pPr>
            <a:r>
              <a:rPr lang="en-US" dirty="0" smtClean="0"/>
              <a:t>But your analysis should be </a:t>
            </a:r>
            <a:r>
              <a:rPr lang="en-US" b="1" dirty="0" smtClean="0"/>
              <a:t>IN DEPTH</a:t>
            </a:r>
            <a:r>
              <a:rPr lang="en-US" dirty="0" smtClean="0"/>
              <a:t>, thorough,  high degree of complexity and sophistication. </a:t>
            </a:r>
            <a:r>
              <a:rPr lang="en-US" u="sng" dirty="0" smtClean="0"/>
              <a:t>Deep</a:t>
            </a:r>
          </a:p>
          <a:p>
            <a:pPr lvl="1" eaLnBrk="1" fontAlgn="auto" hangingPunct="1">
              <a:spcAft>
                <a:spcPts val="0"/>
              </a:spcAft>
              <a:buFont typeface="Arial" pitchFamily="34" charset="0"/>
              <a:buChar char="–"/>
              <a:defRPr/>
            </a:pPr>
            <a:r>
              <a:rPr lang="en-US" dirty="0" smtClean="0"/>
              <a:t>Problem definition</a:t>
            </a:r>
          </a:p>
          <a:p>
            <a:pPr lvl="1" eaLnBrk="1" fontAlgn="auto" hangingPunct="1">
              <a:spcAft>
                <a:spcPts val="0"/>
              </a:spcAft>
              <a:buFont typeface="Arial" pitchFamily="34" charset="0"/>
              <a:buChar char="–"/>
              <a:defRPr/>
            </a:pPr>
            <a:r>
              <a:rPr lang="en-US" dirty="0" smtClean="0"/>
              <a:t>Literature</a:t>
            </a:r>
          </a:p>
          <a:p>
            <a:pPr lvl="1" eaLnBrk="1" fontAlgn="auto" hangingPunct="1">
              <a:spcAft>
                <a:spcPts val="0"/>
              </a:spcAft>
              <a:buFont typeface="Arial" pitchFamily="34" charset="0"/>
              <a:buChar char="–"/>
              <a:defRPr/>
            </a:pPr>
            <a:r>
              <a:rPr lang="en-US" dirty="0" smtClean="0"/>
              <a:t>Methodology</a:t>
            </a:r>
          </a:p>
          <a:p>
            <a:pPr lvl="1" eaLnBrk="1" fontAlgn="auto" hangingPunct="1">
              <a:spcAft>
                <a:spcPts val="0"/>
              </a:spcAft>
              <a:buFont typeface="Arial" pitchFamily="34" charset="0"/>
              <a:buChar char="–"/>
              <a:defRPr/>
            </a:pPr>
            <a:r>
              <a:rPr lang="en-US" dirty="0" smtClean="0"/>
              <a:t>Data Analysis</a:t>
            </a:r>
          </a:p>
          <a:p>
            <a:pPr lvl="1" eaLnBrk="1" fontAlgn="auto" hangingPunct="1">
              <a:spcAft>
                <a:spcPts val="0"/>
              </a:spcAft>
              <a:buFont typeface="Arial" pitchFamily="34" charset="0"/>
              <a:buChar char="–"/>
              <a:defRPr/>
            </a:pPr>
            <a:r>
              <a:rPr lang="en-US" dirty="0" smtClean="0"/>
              <a:t>Findings and Recommendations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500"/>
                                        <p:tgtEl>
                                          <p:spTgt spid="3">
                                            <p:txEl>
                                              <p:pRg st="5" end="5"/>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Your Project Title</a:t>
            </a:r>
          </a:p>
        </p:txBody>
      </p:sp>
      <p:sp>
        <p:nvSpPr>
          <p:cNvPr id="15363" name="Content Placeholder 2"/>
          <p:cNvSpPr>
            <a:spLocks noGrp="1"/>
          </p:cNvSpPr>
          <p:nvPr>
            <p:ph idx="1"/>
          </p:nvPr>
        </p:nvSpPr>
        <p:spPr/>
        <p:txBody>
          <a:bodyPr/>
          <a:lstStyle/>
          <a:p>
            <a:pPr eaLnBrk="1" hangingPunct="1"/>
            <a:r>
              <a:rPr lang="en-GB" smtClean="0"/>
              <a:t>The title is the </a:t>
            </a:r>
            <a:r>
              <a:rPr lang="en-GB" b="1" smtClean="0"/>
              <a:t>name of your project </a:t>
            </a:r>
            <a:r>
              <a:rPr lang="en-GB" smtClean="0"/>
              <a:t>– rather like the name of a novel, something that catches a potential reader’s attention but just gives a hint as to what the work is all about</a:t>
            </a:r>
          </a:p>
          <a:p>
            <a:pPr eaLnBrk="1" hangingPunct="1"/>
            <a:r>
              <a:rPr lang="en-GB" smtClean="0"/>
              <a:t>Think of it as a kind of nick name or slogan for your project</a:t>
            </a:r>
          </a:p>
          <a:p>
            <a:pPr eaLnBrk="1" hangingPunct="1"/>
            <a:r>
              <a:rPr lang="en-US" smtClean="0"/>
              <a:t>It is not a good idea to use the same set of words for the title, Research Question and Aim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blinds(horizontal)">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blinds(horizontal)">
                                      <p:cBhvr>
                                        <p:cTn id="12" dur="500"/>
                                        <p:tgtEl>
                                          <p:spTgt spid="153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blinds(horizontal)">
                                      <p:cBhvr>
                                        <p:cTn id="17" dur="500"/>
                                        <p:tgtEl>
                                          <p:spTgt spid="15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endParaRPr lang="en-US" smtClean="0"/>
          </a:p>
        </p:txBody>
      </p:sp>
      <p:sp>
        <p:nvSpPr>
          <p:cNvPr id="16387" name="Content Placeholder 2"/>
          <p:cNvSpPr>
            <a:spLocks noGrp="1"/>
          </p:cNvSpPr>
          <p:nvPr>
            <p:ph idx="1"/>
          </p:nvPr>
        </p:nvSpPr>
        <p:spPr>
          <a:xfrm>
            <a:off x="457200" y="1600200"/>
            <a:ext cx="8229600" cy="4972050"/>
          </a:xfrm>
        </p:spPr>
        <p:txBody>
          <a:bodyPr/>
          <a:lstStyle/>
          <a:p>
            <a:pPr eaLnBrk="1" hangingPunct="1"/>
            <a:r>
              <a:rPr lang="en-GB" smtClean="0"/>
              <a:t>Be careful with titles, there is a tendency to use the title to say what you will do. The purpose of the title is to </a:t>
            </a:r>
            <a:r>
              <a:rPr lang="en-GB" b="1" smtClean="0"/>
              <a:t>give a name to what you do</a:t>
            </a:r>
          </a:p>
          <a:p>
            <a:pPr eaLnBrk="1" hangingPunct="1"/>
            <a:r>
              <a:rPr lang="en-GB" smtClean="0"/>
              <a:t>Your title should not be over long</a:t>
            </a:r>
          </a:p>
          <a:p>
            <a:pPr eaLnBrk="1" hangingPunct="1"/>
            <a:r>
              <a:rPr lang="en-US" smtClean="0"/>
              <a:t>Titles have two key elements:</a:t>
            </a:r>
          </a:p>
          <a:p>
            <a:pPr marL="971550" lvl="1" indent="-514350" eaLnBrk="1" hangingPunct="1">
              <a:buFont typeface="Calibri" pitchFamily="34" charset="0"/>
              <a:buAutoNum type="arabicPeriod"/>
            </a:pPr>
            <a:r>
              <a:rPr lang="en-US" b="1" smtClean="0"/>
              <a:t>Aspect</a:t>
            </a:r>
            <a:r>
              <a:rPr lang="en-US" smtClean="0"/>
              <a:t> – this is the particular focused area of your study</a:t>
            </a:r>
          </a:p>
          <a:p>
            <a:pPr marL="971550" lvl="1" indent="-514350" eaLnBrk="1" hangingPunct="1">
              <a:buFont typeface="Calibri" pitchFamily="34" charset="0"/>
              <a:buAutoNum type="arabicPeriod"/>
            </a:pPr>
            <a:r>
              <a:rPr lang="en-US" b="1" smtClean="0"/>
              <a:t>Why</a:t>
            </a:r>
            <a:r>
              <a:rPr lang="en-US" smtClean="0"/>
              <a:t> – this says why it might be a useful aspect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blinds(horizontal)">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blinds(horizontal)">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blinds(horizontal)">
                                      <p:cBhvr>
                                        <p:cTn id="17" dur="500"/>
                                        <p:tgtEl>
                                          <p:spTgt spid="16387">
                                            <p:txEl>
                                              <p:pRg st="2" end="2"/>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6387">
                                            <p:txEl>
                                              <p:pRg st="3" end="3"/>
                                            </p:txEl>
                                          </p:spTgt>
                                        </p:tgtEl>
                                        <p:attrNameLst>
                                          <p:attrName>style.visibility</p:attrName>
                                        </p:attrNameLst>
                                      </p:cBhvr>
                                      <p:to>
                                        <p:strVal val="visible"/>
                                      </p:to>
                                    </p:set>
                                    <p:animEffect transition="in" filter="blinds(horizontal)">
                                      <p:cBhvr>
                                        <p:cTn id="20" dur="500"/>
                                        <p:tgtEl>
                                          <p:spTgt spid="16387">
                                            <p:txEl>
                                              <p:pRg st="3" end="3"/>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6387">
                                            <p:txEl>
                                              <p:pRg st="4" end="4"/>
                                            </p:txEl>
                                          </p:spTgt>
                                        </p:tgtEl>
                                        <p:attrNameLst>
                                          <p:attrName>style.visibility</p:attrName>
                                        </p:attrNameLst>
                                      </p:cBhvr>
                                      <p:to>
                                        <p:strVal val="visible"/>
                                      </p:to>
                                    </p:set>
                                    <p:animEffect transition="in" filter="blinds(horizontal)">
                                      <p:cBhvr>
                                        <p:cTn id="23" dur="500"/>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t>Some examples of titles</a:t>
            </a:r>
          </a:p>
        </p:txBody>
      </p:sp>
      <p:sp>
        <p:nvSpPr>
          <p:cNvPr id="17411" name="Content Placeholder 2"/>
          <p:cNvSpPr>
            <a:spLocks noGrp="1"/>
          </p:cNvSpPr>
          <p:nvPr>
            <p:ph idx="1"/>
          </p:nvPr>
        </p:nvSpPr>
        <p:spPr>
          <a:xfrm>
            <a:off x="457200" y="1600200"/>
            <a:ext cx="8229600" cy="5257800"/>
          </a:xfrm>
        </p:spPr>
        <p:txBody>
          <a:bodyPr/>
          <a:lstStyle/>
          <a:p>
            <a:pPr eaLnBrk="1" hangingPunct="1"/>
            <a:r>
              <a:rPr lang="en-TT" dirty="0" smtClean="0"/>
              <a:t>Social Networking - A New Trend in E-marketing</a:t>
            </a:r>
          </a:p>
          <a:p>
            <a:pPr eaLnBrk="1" hangingPunct="1"/>
            <a:r>
              <a:rPr lang="en-US" dirty="0" smtClean="0"/>
              <a:t>A critical exploration of Training and Development in the IT Service Industry</a:t>
            </a:r>
          </a:p>
          <a:p>
            <a:pPr eaLnBrk="1" hangingPunct="1"/>
            <a:r>
              <a:rPr lang="en-US" dirty="0" smtClean="0"/>
              <a:t>E Marketing: a case study of Trinidad and Tobago retailers using the Internet</a:t>
            </a:r>
          </a:p>
          <a:p>
            <a:pPr eaLnBrk="1" hangingPunct="1"/>
            <a:r>
              <a:rPr lang="en-US" dirty="0" smtClean="0"/>
              <a:t>Power Management in Android Devices</a:t>
            </a:r>
          </a:p>
          <a:p>
            <a:pPr eaLnBrk="1" hangingPunct="1"/>
            <a:r>
              <a:rPr lang="en-US" dirty="0" smtClean="0"/>
              <a:t>Improving Network Security using cross domain authentication</a:t>
            </a:r>
          </a:p>
          <a:p>
            <a:pPr eaLnBrk="1" hangingPunct="1">
              <a:buFont typeface="Arial" charset="0"/>
              <a:buNone/>
            </a:pPr>
            <a:endParaRPr lang="en-US" dirty="0" smtClean="0"/>
          </a:p>
          <a:p>
            <a:pPr eaLnBrk="1" hangingPunct="1">
              <a:buFont typeface="Arial" charset="0"/>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blinds(horizontal)">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blinds(horizontal)">
                                      <p:cBhvr>
                                        <p:cTn id="12" dur="500"/>
                                        <p:tgtEl>
                                          <p:spTgt spid="17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blinds(horizontal)">
                                      <p:cBhvr>
                                        <p:cTn id="17" dur="500"/>
                                        <p:tgtEl>
                                          <p:spTgt spid="174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7411">
                                            <p:txEl>
                                              <p:pRg st="3" end="3"/>
                                            </p:txEl>
                                          </p:spTgt>
                                        </p:tgtEl>
                                        <p:attrNameLst>
                                          <p:attrName>style.visibility</p:attrName>
                                        </p:attrNameLst>
                                      </p:cBhvr>
                                      <p:to>
                                        <p:strVal val="visible"/>
                                      </p:to>
                                    </p:set>
                                    <p:animEffect transition="in" filter="blinds(horizontal)">
                                      <p:cBhvr>
                                        <p:cTn id="22" dur="500"/>
                                        <p:tgtEl>
                                          <p:spTgt spid="174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7411">
                                            <p:txEl>
                                              <p:pRg st="4" end="4"/>
                                            </p:txEl>
                                          </p:spTgt>
                                        </p:tgtEl>
                                        <p:attrNameLst>
                                          <p:attrName>style.visibility</p:attrName>
                                        </p:attrNameLst>
                                      </p:cBhvr>
                                      <p:to>
                                        <p:strVal val="visible"/>
                                      </p:to>
                                    </p:set>
                                    <p:animEffect transition="in" filter="blinds(horizontal)">
                                      <p:cBhvr>
                                        <p:cTn id="27" dur="500"/>
                                        <p:tgtEl>
                                          <p:spTgt spid="174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More Example Titles</a:t>
            </a:r>
          </a:p>
        </p:txBody>
      </p:sp>
      <p:sp>
        <p:nvSpPr>
          <p:cNvPr id="15363" name="Content Placeholder 2"/>
          <p:cNvSpPr>
            <a:spLocks noGrp="1"/>
          </p:cNvSpPr>
          <p:nvPr>
            <p:ph idx="1"/>
          </p:nvPr>
        </p:nvSpPr>
        <p:spPr/>
        <p:txBody>
          <a:bodyPr/>
          <a:lstStyle/>
          <a:p>
            <a:r>
              <a:rPr lang="en-TT" dirty="0" smtClean="0"/>
              <a:t>A critical analysis of Internet Shopping safety and Security</a:t>
            </a:r>
          </a:p>
          <a:p>
            <a:r>
              <a:rPr lang="en-TT" dirty="0" smtClean="0"/>
              <a:t>An Agile Development comparison to Waterfall Model</a:t>
            </a:r>
          </a:p>
          <a:p>
            <a:r>
              <a:rPr lang="en-TT" dirty="0" smtClean="0"/>
              <a:t>E Commerce Website Usability: a case study of e retailers</a:t>
            </a:r>
          </a:p>
          <a:p>
            <a:endParaRPr lang="en-TT" dirty="0" smtClean="0"/>
          </a:p>
          <a:p>
            <a:r>
              <a:rPr lang="en-TT" dirty="0" smtClean="0"/>
              <a:t>Any suggestions????</a:t>
            </a:r>
            <a:endParaRPr lang="en-US" dirty="0" smtClean="0"/>
          </a:p>
          <a:p>
            <a:endParaRPr lang="en-US" dirty="0" smtClean="0"/>
          </a:p>
          <a:p>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ctrTitle"/>
          </p:nvPr>
        </p:nvSpPr>
        <p:spPr/>
        <p:txBody>
          <a:bodyPr/>
          <a:lstStyle/>
          <a:p>
            <a:pPr eaLnBrk="1" hangingPunct="1"/>
            <a:r>
              <a:rPr lang="en-US" smtClean="0"/>
              <a:t>Research Question</a:t>
            </a:r>
          </a:p>
        </p:txBody>
      </p:sp>
      <p:sp>
        <p:nvSpPr>
          <p:cNvPr id="5" name="Subtitle 4"/>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3079</TotalTime>
  <Words>1610</Words>
  <Application>Microsoft Office PowerPoint</Application>
  <PresentationFormat>On-screen Show (4:3)</PresentationFormat>
  <Paragraphs>156</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Clarifying your Research Topic</vt:lpstr>
      <vt:lpstr>This Week</vt:lpstr>
      <vt:lpstr>BSc. vs MSc.</vt:lpstr>
      <vt:lpstr>Slide 4</vt:lpstr>
      <vt:lpstr>Your Project Title</vt:lpstr>
      <vt:lpstr>Slide 6</vt:lpstr>
      <vt:lpstr>Some examples of titles</vt:lpstr>
      <vt:lpstr>More Example Titles</vt:lpstr>
      <vt:lpstr>Research Question</vt:lpstr>
      <vt:lpstr>What is a Research Question?</vt:lpstr>
      <vt:lpstr>General Tips</vt:lpstr>
      <vt:lpstr>Using theory to Refine your RQ</vt:lpstr>
      <vt:lpstr>Basic Research Questions Form</vt:lpstr>
      <vt:lpstr>Bi-Polar Answers</vt:lpstr>
      <vt:lpstr>Explanatory Answers</vt:lpstr>
      <vt:lpstr>Descriptive Answers</vt:lpstr>
      <vt:lpstr>Exploratory Answers</vt:lpstr>
      <vt:lpstr>Essentially……</vt:lpstr>
      <vt:lpstr>An Example</vt:lpstr>
      <vt:lpstr>Make Sure…..</vt:lpstr>
      <vt:lpstr>Testing your Research Question</vt:lpstr>
      <vt:lpstr>Some more examples</vt:lpstr>
      <vt:lpstr>Research Aim</vt:lpstr>
      <vt:lpstr>Formulating your Aim</vt:lpstr>
      <vt:lpstr>Slide 25</vt:lpstr>
      <vt:lpstr>Characteristics of an Aim</vt:lpstr>
      <vt:lpstr>An Example</vt:lpstr>
      <vt:lpstr>Breakdown using characteristics</vt:lpstr>
      <vt:lpstr>Research Objectives</vt:lpstr>
      <vt:lpstr>Formulating your Objectives</vt:lpstr>
      <vt:lpstr>Slide 31</vt:lpstr>
      <vt:lpstr>Characteristics of an Objective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Key Project Elements</dc:title>
  <dc:creator>Anesah</dc:creator>
  <cp:lastModifiedBy>Andre Samuel</cp:lastModifiedBy>
  <cp:revision>61</cp:revision>
  <dcterms:created xsi:type="dcterms:W3CDTF">2010-02-15T11:16:16Z</dcterms:created>
  <dcterms:modified xsi:type="dcterms:W3CDTF">2013-02-15T12:34:23Z</dcterms:modified>
</cp:coreProperties>
</file>